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</p:sldIdLst>
  <p:sldSz cx="6858000" cy="9906000" type="A4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90B4F-81B6-4B5A-A84C-069D294AF06D}" v="31" dt="2021-08-16T17:02:10.4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1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8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2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5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6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68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88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5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61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FC5528-7107-4DB9-B09A-BD32B1FA8F64}"/>
              </a:ext>
            </a:extLst>
          </p:cNvPr>
          <p:cNvSpPr/>
          <p:nvPr/>
        </p:nvSpPr>
        <p:spPr>
          <a:xfrm>
            <a:off x="192780" y="672987"/>
            <a:ext cx="6486525" cy="3743325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1. Biodiversity: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We use different sampling techniques to work out the biodiversity in habitats and ecosystems. Circle the correct definition of biodiversity below: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>
              <a:lnSpc>
                <a:spcPct val="107000"/>
              </a:lnSpc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amount of variety of organisms in a certain habitat or ecosystem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amount of a single species in a habitat or ecosystem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field of wheat grown by a farmer is an example of a low biodiversity habitat. Explain why below: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Name three reasons protecting biodiversity is important: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Source of food</a:t>
            </a: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Source of materials for industry</a:t>
            </a: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Source of new </a:t>
            </a:r>
            <a:r>
              <a:rPr lang="en-GB" sz="1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medicines</a:t>
            </a:r>
            <a:r>
              <a:rPr lang="en-GB" sz="12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BD151B-ACE7-4AB6-AF11-A94B97AF68C6}"/>
              </a:ext>
            </a:extLst>
          </p:cNvPr>
          <p:cNvSpPr/>
          <p:nvPr/>
        </p:nvSpPr>
        <p:spPr>
          <a:xfrm>
            <a:off x="178695" y="4480707"/>
            <a:ext cx="6486525" cy="4118463"/>
          </a:xfrm>
          <a:prstGeom prst="roundRect">
            <a:avLst>
              <a:gd name="adj" fmla="val 244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Estimating abundance with quadrats: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Sampling using a quadrat helps us to estimate the number of each species present. Put the steps below in the correct order to show how you would estimate abundance using a quadrat: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AB6069BC-9ABF-4A32-8BDE-A08B1EE87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459676"/>
              </p:ext>
            </p:extLst>
          </p:nvPr>
        </p:nvGraphicFramePr>
        <p:xfrm>
          <a:off x="437076" y="5301161"/>
          <a:ext cx="6066755" cy="31337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327">
                  <a:extLst>
                    <a:ext uri="{9D8B030D-6E8A-4147-A177-3AD203B41FA5}">
                      <a16:colId xmlns:a16="http://schemas.microsoft.com/office/drawing/2014/main" val="2409665523"/>
                    </a:ext>
                  </a:extLst>
                </a:gridCol>
                <a:gridCol w="5164428">
                  <a:extLst>
                    <a:ext uri="{9D8B030D-6E8A-4147-A177-3AD203B41FA5}">
                      <a16:colId xmlns:a16="http://schemas.microsoft.com/office/drawing/2014/main" val="4200796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09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 the number of the species of interest present in the quadrat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322301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 your results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1122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 out a “study area” of a known area where we want to calculate the population estimate e.g. 10m</a:t>
                      </a:r>
                      <a:r>
                        <a:rPr lang="en-GB" sz="12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363595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Repeat for at least three quadrats in the study area.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355089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Randomly place the quadrat in the sampling area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605387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the calculation to species abundance.</a:t>
                      </a:r>
                    </a:p>
                    <a:p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species sampled  X   </a:t>
                      </a: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area studied (marked study area)</a:t>
                      </a:r>
                    </a:p>
                    <a:p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Total sample area (area of quadrats)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b"/>
                </a:tc>
                <a:extLst>
                  <a:ext uri="{0D108BD9-81ED-4DB2-BD59-A6C34878D82A}">
                    <a16:rowId xmlns:a16="http://schemas.microsoft.com/office/drawing/2014/main" val="3197315875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9EFCE6-C673-4726-974F-0374E14D470F}"/>
              </a:ext>
            </a:extLst>
          </p:cNvPr>
          <p:cNvCxnSpPr>
            <a:cxnSpLocks/>
          </p:cNvCxnSpPr>
          <p:nvPr/>
        </p:nvCxnSpPr>
        <p:spPr>
          <a:xfrm>
            <a:off x="3812146" y="8036415"/>
            <a:ext cx="2291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715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D9C0D873-9540-4B51-8612-76016D435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72" y="674285"/>
            <a:ext cx="6077908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Sampling - Using a transect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we use a transect when sampling. A transect is what (underline the correct statement below)?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drawn down a slope or across habitats with different conditions (e.g. light and shade)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drawn randomly across a field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to follow when you can’t find where to sample.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the data in the table below to calculate the estimated number of dog whelks in a 10m</a:t>
            </a:r>
            <a:r>
              <a:rPr kumimoji="0" lang="en-GB" alt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area of the shore at 5 stations. Station 1 is at the top of the shore, station 5 is nearest to the sea.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Show your calculations on the worksheet below (Station 1 has been done for your):</a:t>
            </a:r>
            <a:endParaRPr kumimoji="0" lang="en-GB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A6CDF12-AA5E-43E4-A161-42518AF68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568990"/>
              </p:ext>
            </p:extLst>
          </p:nvPr>
        </p:nvGraphicFramePr>
        <p:xfrm>
          <a:off x="431074" y="3634287"/>
          <a:ext cx="5668010" cy="152577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1057">
                  <a:extLst>
                    <a:ext uri="{9D8B030D-6E8A-4147-A177-3AD203B41FA5}">
                      <a16:colId xmlns:a16="http://schemas.microsoft.com/office/drawing/2014/main" val="1663555194"/>
                    </a:ext>
                  </a:extLst>
                </a:gridCol>
                <a:gridCol w="1011057">
                  <a:extLst>
                    <a:ext uri="{9D8B030D-6E8A-4147-A177-3AD203B41FA5}">
                      <a16:colId xmlns:a16="http://schemas.microsoft.com/office/drawing/2014/main" val="3405030532"/>
                    </a:ext>
                  </a:extLst>
                </a:gridCol>
                <a:gridCol w="1011057">
                  <a:extLst>
                    <a:ext uri="{9D8B030D-6E8A-4147-A177-3AD203B41FA5}">
                      <a16:colId xmlns:a16="http://schemas.microsoft.com/office/drawing/2014/main" val="3846138297"/>
                    </a:ext>
                  </a:extLst>
                </a:gridCol>
                <a:gridCol w="1011057">
                  <a:extLst>
                    <a:ext uri="{9D8B030D-6E8A-4147-A177-3AD203B41FA5}">
                      <a16:colId xmlns:a16="http://schemas.microsoft.com/office/drawing/2014/main" val="808054954"/>
                    </a:ext>
                  </a:extLst>
                </a:gridCol>
                <a:gridCol w="1623782">
                  <a:extLst>
                    <a:ext uri="{9D8B030D-6E8A-4147-A177-3AD203B41FA5}">
                      <a16:colId xmlns:a16="http://schemas.microsoft.com/office/drawing/2014/main" val="3615671053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Position on shore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Number of dog whelks observed in 1m</a:t>
                      </a:r>
                      <a:r>
                        <a:rPr lang="en-GB" sz="1200" baseline="30000">
                          <a:effectLst/>
                        </a:rPr>
                        <a:t>2</a:t>
                      </a:r>
                      <a:r>
                        <a:rPr lang="en-GB" sz="1200">
                          <a:effectLst/>
                        </a:rPr>
                        <a:t> quadrat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Estimated population in 10m</a:t>
                      </a:r>
                      <a:r>
                        <a:rPr lang="en-GB" sz="1200" baseline="30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90886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1418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1439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49343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1893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3573416"/>
                  </a:ext>
                </a:extLst>
              </a:tr>
            </a:tbl>
          </a:graphicData>
        </a:graphic>
      </p:graphicFrame>
      <p:grpSp>
        <p:nvGrpSpPr>
          <p:cNvPr id="37" name="Group 36">
            <a:extLst>
              <a:ext uri="{FF2B5EF4-FFF2-40B4-BE49-F238E27FC236}">
                <a16:creationId xmlns:a16="http://schemas.microsoft.com/office/drawing/2014/main" id="{95908BFD-492E-40E6-8490-EC8CEB1972AC}"/>
              </a:ext>
            </a:extLst>
          </p:cNvPr>
          <p:cNvGrpSpPr/>
          <p:nvPr/>
        </p:nvGrpSpPr>
        <p:grpSpPr>
          <a:xfrm>
            <a:off x="431074" y="5288523"/>
            <a:ext cx="5668010" cy="2382946"/>
            <a:chOff x="0" y="-1"/>
            <a:chExt cx="5705475" cy="3902465"/>
          </a:xfrm>
        </p:grpSpPr>
        <p:sp>
          <p:nvSpPr>
            <p:cNvPr id="38" name="Text Box 2">
              <a:extLst>
                <a:ext uri="{FF2B5EF4-FFF2-40B4-BE49-F238E27FC236}">
                  <a16:creationId xmlns:a16="http://schemas.microsoft.com/office/drawing/2014/main" id="{5FB56E4C-7855-4AC1-9307-E4E4E927FD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-1"/>
              <a:ext cx="5705475" cy="3902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Show your calculations here: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Remember to calculate your estimate:   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organism sampled  X</a:t>
              </a: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Station 1 –</a:t>
              </a:r>
            </a:p>
            <a:p>
              <a:pPr>
                <a:lnSpc>
                  <a:spcPts val="11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Dog whelks sampled = 0 + 2 + 1 = </a:t>
              </a: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ts val="11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area studied  = 10m x 10m = </a:t>
              </a: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100m</a:t>
              </a:r>
              <a:r>
                <a:rPr lang="en-GB" sz="1200" b="1" baseline="30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ts val="11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sample area = 1m</a:t>
              </a:r>
              <a:r>
                <a:rPr lang="en-GB" sz="1200" baseline="30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x 3 = </a:t>
              </a: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 m</a:t>
              </a:r>
              <a:r>
                <a:rPr lang="en-GB" sz="1200" b="1" baseline="30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From your calculations, which zone on the beach has the highest abundance of dog whelks? Give one reason you think why this might be.</a:t>
              </a:r>
              <a:endPara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 Box 14">
              <a:extLst>
                <a:ext uri="{FF2B5EF4-FFF2-40B4-BE49-F238E27FC236}">
                  <a16:creationId xmlns:a16="http://schemas.microsoft.com/office/drawing/2014/main" id="{6979F382-4671-48DA-A139-1C8B20E1819A}"/>
                </a:ext>
              </a:extLst>
            </p:cNvPr>
            <p:cNvSpPr txBox="1"/>
            <p:nvPr/>
          </p:nvSpPr>
          <p:spPr>
            <a:xfrm>
              <a:off x="2822366" y="1240282"/>
              <a:ext cx="2428875" cy="533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 x 100 / 3 =  100 estimated number of dog whelks in area studied. </a:t>
              </a:r>
            </a:p>
          </p:txBody>
        </p: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207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F23639-24A7-4172-9627-0AB4743299E6}"/>
              </a:ext>
            </a:extLst>
          </p:cNvPr>
          <p:cNvSpPr txBox="1"/>
          <p:nvPr/>
        </p:nvSpPr>
        <p:spPr>
          <a:xfrm>
            <a:off x="431074" y="868110"/>
            <a:ext cx="5995852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Sampling QER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 wanted to estimate the population of the dog whelk (</a:t>
            </a:r>
            <a:r>
              <a:rPr lang="en-GB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Nucella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lapillus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in the middle of the rocky shore in Aberystwyth. Describe how they could do this and ensure that their results were reproducible.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89471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1D06D666C4748976BA9387EA5244D" ma:contentTypeVersion="14" ma:contentTypeDescription="Create a new document." ma:contentTypeScope="" ma:versionID="3bf44f34032ddb464c395a652f1d292f">
  <xsd:schema xmlns:xsd="http://www.w3.org/2001/XMLSchema" xmlns:xs="http://www.w3.org/2001/XMLSchema" xmlns:p="http://schemas.microsoft.com/office/2006/metadata/properties" xmlns:ns3="3464f95e-9c11-4c7e-9caf-1a6074870228" xmlns:ns4="819a3e17-521a-4a3d-8bcf-08a89abf9538" targetNamespace="http://schemas.microsoft.com/office/2006/metadata/properties" ma:root="true" ma:fieldsID="8cd3a6ff763eb7da68e2720a80000c73" ns3:_="" ns4:_="">
    <xsd:import namespace="3464f95e-9c11-4c7e-9caf-1a6074870228"/>
    <xsd:import namespace="819a3e17-521a-4a3d-8bcf-08a89abf95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4f95e-9c11-4c7e-9caf-1a6074870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a3e17-521a-4a3d-8bcf-08a89abf9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584A33-6674-4701-AB12-A9E6F924F0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4f95e-9c11-4c7e-9caf-1a6074870228"/>
    <ds:schemaRef ds:uri="819a3e17-521a-4a3d-8bcf-08a89abf95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E180E-54FC-46C8-9F9C-71505B6B16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2137B-5F61-4D7A-AA5F-FD592BFD3BEA}">
  <ds:schemaRefs>
    <ds:schemaRef ds:uri="http://purl.org/dc/elements/1.1/"/>
    <ds:schemaRef ds:uri="http://schemas.microsoft.com/office/2006/metadata/properties"/>
    <ds:schemaRef ds:uri="819a3e17-521a-4a3d-8bcf-08a89abf9538"/>
    <ds:schemaRef ds:uri="http://purl.org/dc/terms/"/>
    <ds:schemaRef ds:uri="3464f95e-9c11-4c7e-9caf-1a60748702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581</Words>
  <Application>Microsoft Office PowerPoint</Application>
  <PresentationFormat>A4 Paper (210x297 mm)</PresentationFormat>
  <Paragraphs>96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4</cp:revision>
  <dcterms:created xsi:type="dcterms:W3CDTF">2021-08-16T16:13:08Z</dcterms:created>
  <dcterms:modified xsi:type="dcterms:W3CDTF">2021-12-16T16:11:09Z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B2CB50D6-DC0A-4834-A03A-5ED05F530F44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0x010100C0D1D06D666C4748976BA9387EA5244D</vt:lpwstr>
  </property>
</Properties>
</file>