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</p:sldIdLst>
  <p:sldSz cx="6858000" cy="9906000" type="A4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5E3528-D5F2-4B81-839C-699A034A5C68}" v="26" dt="2021-08-16T17:00:04.7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24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 Tompsett [sct13] (Staff)" userId="5a4ddd4e-01c1-4358-bb76-63acfa83be08" providerId="ADAL" clId="{E65E3528-D5F2-4B81-839C-699A034A5C68}"/>
    <pc:docChg chg="undo custSel addSld modSld">
      <pc:chgData name="Scott Tompsett [sct13] (Staff)" userId="5a4ddd4e-01c1-4358-bb76-63acfa83be08" providerId="ADAL" clId="{E65E3528-D5F2-4B81-839C-699A034A5C68}" dt="2021-08-16T17:00:04.715" v="151" actId="1076"/>
      <pc:docMkLst>
        <pc:docMk/>
      </pc:docMkLst>
      <pc:sldChg chg="modSp mod">
        <pc:chgData name="Scott Tompsett [sct13] (Staff)" userId="5a4ddd4e-01c1-4358-bb76-63acfa83be08" providerId="ADAL" clId="{E65E3528-D5F2-4B81-839C-699A034A5C68}" dt="2021-08-16T16:55:23.304" v="96" actId="14100"/>
        <pc:sldMkLst>
          <pc:docMk/>
          <pc:sldMk cId="157153135" sldId="256"/>
        </pc:sldMkLst>
        <pc:spChg chg="mod">
          <ac:chgData name="Scott Tompsett [sct13] (Staff)" userId="5a4ddd4e-01c1-4358-bb76-63acfa83be08" providerId="ADAL" clId="{E65E3528-D5F2-4B81-839C-699A034A5C68}" dt="2021-08-16T16:54:33.968" v="55" actId="6549"/>
          <ac:spMkLst>
            <pc:docMk/>
            <pc:sldMk cId="157153135" sldId="256"/>
            <ac:spMk id="6" creationId="{ADFC5528-7107-4DB9-B09A-BD32B1FA8F64}"/>
          </ac:spMkLst>
        </pc:spChg>
        <pc:graphicFrameChg chg="modGraphic">
          <ac:chgData name="Scott Tompsett [sct13] (Staff)" userId="5a4ddd4e-01c1-4358-bb76-63acfa83be08" providerId="ADAL" clId="{E65E3528-D5F2-4B81-839C-699A034A5C68}" dt="2021-08-16T16:55:04.093" v="59" actId="242"/>
          <ac:graphicFrameMkLst>
            <pc:docMk/>
            <pc:sldMk cId="157153135" sldId="256"/>
            <ac:graphicFrameMk id="12" creationId="{AB6069BC-9ABF-4A32-8BDE-A08B1EE8710E}"/>
          </ac:graphicFrameMkLst>
        </pc:graphicFrameChg>
        <pc:cxnChg chg="mod">
          <ac:chgData name="Scott Tompsett [sct13] (Staff)" userId="5a4ddd4e-01c1-4358-bb76-63acfa83be08" providerId="ADAL" clId="{E65E3528-D5F2-4B81-839C-699A034A5C68}" dt="2021-08-16T16:55:23.304" v="96" actId="14100"/>
          <ac:cxnSpMkLst>
            <pc:docMk/>
            <pc:sldMk cId="157153135" sldId="256"/>
            <ac:cxnSpMk id="14" creationId="{709EFCE6-C673-4726-974F-0374E14D470F}"/>
          </ac:cxnSpMkLst>
        </pc:cxnChg>
      </pc:sldChg>
      <pc:sldChg chg="addSp modSp mod">
        <pc:chgData name="Scott Tompsett [sct13] (Staff)" userId="5a4ddd4e-01c1-4358-bb76-63acfa83be08" providerId="ADAL" clId="{E65E3528-D5F2-4B81-839C-699A034A5C68}" dt="2021-08-16T16:57:29.740" v="116" actId="164"/>
        <pc:sldMkLst>
          <pc:docMk/>
          <pc:sldMk cId="1642072773" sldId="257"/>
        </pc:sldMkLst>
        <pc:spChg chg="mod">
          <ac:chgData name="Scott Tompsett [sct13] (Staff)" userId="5a4ddd4e-01c1-4358-bb76-63acfa83be08" providerId="ADAL" clId="{E65E3528-D5F2-4B81-839C-699A034A5C68}" dt="2021-08-16T16:57:29.740" v="116" actId="164"/>
          <ac:spMkLst>
            <pc:docMk/>
            <pc:sldMk cId="1642072773" sldId="257"/>
            <ac:spMk id="38" creationId="{5FB56E4C-7855-4AC1-9307-E4E4E927FDD5}"/>
          </ac:spMkLst>
        </pc:spChg>
        <pc:spChg chg="add mod">
          <ac:chgData name="Scott Tompsett [sct13] (Staff)" userId="5a4ddd4e-01c1-4358-bb76-63acfa83be08" providerId="ADAL" clId="{E65E3528-D5F2-4B81-839C-699A034A5C68}" dt="2021-08-16T16:57:29.740" v="116" actId="164"/>
          <ac:spMkLst>
            <pc:docMk/>
            <pc:sldMk cId="1642072773" sldId="257"/>
            <ac:spMk id="41" creationId="{580217A1-452E-4EDB-918F-D2EB4A98D05F}"/>
          </ac:spMkLst>
        </pc:spChg>
        <pc:grpChg chg="add mod">
          <ac:chgData name="Scott Tompsett [sct13] (Staff)" userId="5a4ddd4e-01c1-4358-bb76-63acfa83be08" providerId="ADAL" clId="{E65E3528-D5F2-4B81-839C-699A034A5C68}" dt="2021-08-16T16:57:29.740" v="116" actId="164"/>
          <ac:grpSpMkLst>
            <pc:docMk/>
            <pc:sldMk cId="1642072773" sldId="257"/>
            <ac:grpSpMk id="46" creationId="{3D760813-138A-49E5-A249-85A10E755951}"/>
          </ac:grpSpMkLst>
        </pc:grpChg>
        <pc:cxnChg chg="add mod">
          <ac:chgData name="Scott Tompsett [sct13] (Staff)" userId="5a4ddd4e-01c1-4358-bb76-63acfa83be08" providerId="ADAL" clId="{E65E3528-D5F2-4B81-839C-699A034A5C68}" dt="2021-08-16T16:57:02.730" v="103"/>
          <ac:cxnSpMkLst>
            <pc:docMk/>
            <pc:sldMk cId="1642072773" sldId="257"/>
            <ac:cxnSpMk id="42" creationId="{EE08B35C-F2C5-463E-801E-C294F935FB7F}"/>
          </ac:cxnSpMkLst>
        </pc:cxnChg>
        <pc:cxnChg chg="add mod">
          <ac:chgData name="Scott Tompsett [sct13] (Staff)" userId="5a4ddd4e-01c1-4358-bb76-63acfa83be08" providerId="ADAL" clId="{E65E3528-D5F2-4B81-839C-699A034A5C68}" dt="2021-08-16T16:57:09.824" v="105"/>
          <ac:cxnSpMkLst>
            <pc:docMk/>
            <pc:sldMk cId="1642072773" sldId="257"/>
            <ac:cxnSpMk id="43" creationId="{9F0E7921-AD66-466C-A7AF-9123DE264C72}"/>
          </ac:cxnSpMkLst>
        </pc:cxnChg>
        <pc:cxnChg chg="add mod">
          <ac:chgData name="Scott Tompsett [sct13] (Staff)" userId="5a4ddd4e-01c1-4358-bb76-63acfa83be08" providerId="ADAL" clId="{E65E3528-D5F2-4B81-839C-699A034A5C68}" dt="2021-08-16T16:57:17.367" v="107"/>
          <ac:cxnSpMkLst>
            <pc:docMk/>
            <pc:sldMk cId="1642072773" sldId="257"/>
            <ac:cxnSpMk id="44" creationId="{8F1F6BF6-9DF7-4CF5-A6F7-2E40BA6FCE4C}"/>
          </ac:cxnSpMkLst>
        </pc:cxnChg>
        <pc:cxnChg chg="add mod">
          <ac:chgData name="Scott Tompsett [sct13] (Staff)" userId="5a4ddd4e-01c1-4358-bb76-63acfa83be08" providerId="ADAL" clId="{E65E3528-D5F2-4B81-839C-699A034A5C68}" dt="2021-08-16T16:57:23.781" v="115" actId="1035"/>
          <ac:cxnSpMkLst>
            <pc:docMk/>
            <pc:sldMk cId="1642072773" sldId="257"/>
            <ac:cxnSpMk id="45" creationId="{0ECA725D-6865-4378-99F4-BA7ECFF9311B}"/>
          </ac:cxnSpMkLst>
        </pc:cxnChg>
      </pc:sldChg>
      <pc:sldChg chg="addSp delSp modSp add mod">
        <pc:chgData name="Scott Tompsett [sct13] (Staff)" userId="5a4ddd4e-01c1-4358-bb76-63acfa83be08" providerId="ADAL" clId="{E65E3528-D5F2-4B81-839C-699A034A5C68}" dt="2021-08-16T17:00:04.715" v="151" actId="1076"/>
        <pc:sldMkLst>
          <pc:docMk/>
          <pc:sldMk cId="2740191288" sldId="258"/>
        </pc:sldMkLst>
        <pc:spChg chg="add mod">
          <ac:chgData name="Scott Tompsett [sct13] (Staff)" userId="5a4ddd4e-01c1-4358-bb76-63acfa83be08" providerId="ADAL" clId="{E65E3528-D5F2-4B81-839C-699A034A5C68}" dt="2021-08-16T17:00:04.715" v="151" actId="1076"/>
          <ac:spMkLst>
            <pc:docMk/>
            <pc:sldMk cId="2740191288" sldId="258"/>
            <ac:spMk id="2" creationId="{1EF2D752-96F5-4106-85A8-F494E5DAA6FE}"/>
          </ac:spMkLst>
        </pc:spChg>
        <pc:spChg chg="add mod">
          <ac:chgData name="Scott Tompsett [sct13] (Staff)" userId="5a4ddd4e-01c1-4358-bb76-63acfa83be08" providerId="ADAL" clId="{E65E3528-D5F2-4B81-839C-699A034A5C68}" dt="2021-08-16T17:00:04.715" v="151" actId="1076"/>
          <ac:spMkLst>
            <pc:docMk/>
            <pc:sldMk cId="2740191288" sldId="258"/>
            <ac:spMk id="3" creationId="{5B1776DA-333C-4D65-818B-61D8DC87E8A7}"/>
          </ac:spMkLst>
        </pc:spChg>
        <pc:spChg chg="mod topLvl">
          <ac:chgData name="Scott Tompsett [sct13] (Staff)" userId="5a4ddd4e-01c1-4358-bb76-63acfa83be08" providerId="ADAL" clId="{E65E3528-D5F2-4B81-839C-699A034A5C68}" dt="2021-08-16T17:00:04.715" v="151" actId="1076"/>
          <ac:spMkLst>
            <pc:docMk/>
            <pc:sldMk cId="2740191288" sldId="258"/>
            <ac:spMk id="15" creationId="{B816D56A-85BA-44D8-91CD-C27030D2BCB4}"/>
          </ac:spMkLst>
        </pc:spChg>
        <pc:spChg chg="del">
          <ac:chgData name="Scott Tompsett [sct13] (Staff)" userId="5a4ddd4e-01c1-4358-bb76-63acfa83be08" providerId="ADAL" clId="{E65E3528-D5F2-4B81-839C-699A034A5C68}" dt="2021-08-16T16:58:13.327" v="118" actId="478"/>
          <ac:spMkLst>
            <pc:docMk/>
            <pc:sldMk cId="2740191288" sldId="258"/>
            <ac:spMk id="35" creationId="{D9C0D873-9540-4B51-8612-76016D435857}"/>
          </ac:spMkLst>
        </pc:spChg>
        <pc:grpChg chg="add mod">
          <ac:chgData name="Scott Tompsett [sct13] (Staff)" userId="5a4ddd4e-01c1-4358-bb76-63acfa83be08" providerId="ADAL" clId="{E65E3528-D5F2-4B81-839C-699A034A5C68}" dt="2021-08-16T17:00:04.715" v="151" actId="1076"/>
          <ac:grpSpMkLst>
            <pc:docMk/>
            <pc:sldMk cId="2740191288" sldId="258"/>
            <ac:grpSpMk id="8" creationId="{38A09884-4C1A-4E44-90B3-1C65D1D3FD1B}"/>
          </ac:grpSpMkLst>
        </pc:grpChg>
        <pc:grpChg chg="add mod">
          <ac:chgData name="Scott Tompsett [sct13] (Staff)" userId="5a4ddd4e-01c1-4358-bb76-63acfa83be08" providerId="ADAL" clId="{E65E3528-D5F2-4B81-839C-699A034A5C68}" dt="2021-08-16T17:00:04.715" v="151" actId="1076"/>
          <ac:grpSpMkLst>
            <pc:docMk/>
            <pc:sldMk cId="2740191288" sldId="258"/>
            <ac:grpSpMk id="9" creationId="{DDC49406-E53E-4230-921D-0EC4C89FCA7C}"/>
          </ac:grpSpMkLst>
        </pc:grpChg>
        <pc:grpChg chg="add del mod">
          <ac:chgData name="Scott Tompsett [sct13] (Staff)" userId="5a4ddd4e-01c1-4358-bb76-63acfa83be08" providerId="ADAL" clId="{E65E3528-D5F2-4B81-839C-699A034A5C68}" dt="2021-08-16T17:00:04.715" v="151" actId="1076"/>
          <ac:grpSpMkLst>
            <pc:docMk/>
            <pc:sldMk cId="2740191288" sldId="258"/>
            <ac:grpSpMk id="14" creationId="{D7D16B2E-0416-4D3D-B176-64657DE837F9}"/>
          </ac:grpSpMkLst>
        </pc:grpChg>
        <pc:grpChg chg="del">
          <ac:chgData name="Scott Tompsett [sct13] (Staff)" userId="5a4ddd4e-01c1-4358-bb76-63acfa83be08" providerId="ADAL" clId="{E65E3528-D5F2-4B81-839C-699A034A5C68}" dt="2021-08-16T16:58:15.885" v="120" actId="478"/>
          <ac:grpSpMkLst>
            <pc:docMk/>
            <pc:sldMk cId="2740191288" sldId="258"/>
            <ac:grpSpMk id="46" creationId="{3D760813-138A-49E5-A249-85A10E755951}"/>
          </ac:grpSpMkLst>
        </pc:grpChg>
        <pc:graphicFrameChg chg="del">
          <ac:chgData name="Scott Tompsett [sct13] (Staff)" userId="5a4ddd4e-01c1-4358-bb76-63acfa83be08" providerId="ADAL" clId="{E65E3528-D5F2-4B81-839C-699A034A5C68}" dt="2021-08-16T16:58:14.919" v="119" actId="478"/>
          <ac:graphicFrameMkLst>
            <pc:docMk/>
            <pc:sldMk cId="2740191288" sldId="258"/>
            <ac:graphicFrameMk id="36" creationId="{6A6CDF12-AA5E-43E4-A161-42518AF6877E}"/>
          </ac:graphicFrameMkLst>
        </pc:graphicFrameChg>
        <pc:cxnChg chg="add del mod topLvl">
          <ac:chgData name="Scott Tompsett [sct13] (Staff)" userId="5a4ddd4e-01c1-4358-bb76-63acfa83be08" providerId="ADAL" clId="{E65E3528-D5F2-4B81-839C-699A034A5C68}" dt="2021-08-16T17:00:04.715" v="151" actId="1076"/>
          <ac:cxnSpMkLst>
            <pc:docMk/>
            <pc:sldMk cId="2740191288" sldId="258"/>
            <ac:cxnSpMk id="16" creationId="{24F07E19-C16B-499E-AB1E-0AF470381D92}"/>
          </ac:cxnSpMkLst>
        </pc:cxnChg>
        <pc:cxnChg chg="del">
          <ac:chgData name="Scott Tompsett [sct13] (Staff)" userId="5a4ddd4e-01c1-4358-bb76-63acfa83be08" providerId="ADAL" clId="{E65E3528-D5F2-4B81-839C-699A034A5C68}" dt="2021-08-16T16:58:17.525" v="121" actId="478"/>
          <ac:cxnSpMkLst>
            <pc:docMk/>
            <pc:sldMk cId="2740191288" sldId="258"/>
            <ac:cxnSpMk id="45" creationId="{0ECA725D-6865-4378-99F4-BA7ECFF9311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718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79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98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92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35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46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68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881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45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8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94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46120-BFC5-4D8D-8ACB-0BEAA1097A89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61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A304E4-CF39-49F2-8F6C-2C561032C277}"/>
              </a:ext>
            </a:extLst>
          </p:cNvPr>
          <p:cNvSpPr txBox="1"/>
          <p:nvPr/>
        </p:nvSpPr>
        <p:spPr>
          <a:xfrm>
            <a:off x="257578" y="283335"/>
            <a:ext cx="7263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 and Biodiversity 2			WJEC Unit JEC Unit 4.1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D28D0BC-A2B7-4302-ABD9-DB5A46D3B6C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599170"/>
            <a:ext cx="6629400" cy="1306830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DFC5528-7107-4DB9-B09A-BD32B1FA8F64}"/>
              </a:ext>
            </a:extLst>
          </p:cNvPr>
          <p:cNvSpPr/>
          <p:nvPr/>
        </p:nvSpPr>
        <p:spPr>
          <a:xfrm>
            <a:off x="178695" y="646985"/>
            <a:ext cx="6486525" cy="3743325"/>
          </a:xfrm>
          <a:prstGeom prst="roundRect">
            <a:avLst>
              <a:gd name="adj" fmla="val 215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solidFill>
                  <a:srgbClr val="18171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GB" sz="1200" b="1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Biodiversity: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use different sampling techniques to work out the biodiversity in habitats and ecosystems. Circle the correct definition of biodiversity below: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amount of variety of organisms in a certain habitat or ecosystem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 smtClean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amount of a single species in a habitat or ecosystem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sz="1200" dirty="0" smtClean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field of wheat grown by a farmer is an example of a low biodiversity habitat. Explain why below: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are a lot of plants but only one species. </a:t>
            </a:r>
            <a:r>
              <a:rPr lang="en-GB" sz="1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biodiversity has lots of species present in large numbers.</a:t>
            </a:r>
            <a:endParaRPr lang="en-GB" sz="12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 smtClean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Name </a:t>
            </a: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three reasons protecting biodiversity is important:</a:t>
            </a:r>
            <a:endParaRPr lang="en-GB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r>
              <a:rPr lang="en-GB" sz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GB" sz="12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 of food</a:t>
            </a:r>
            <a:endParaRPr lang="en-GB" sz="1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endParaRPr lang="en-GB" sz="1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r>
              <a:rPr lang="en-GB" sz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2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 of materials for industry</a:t>
            </a:r>
            <a:endParaRPr lang="en-GB" sz="1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endParaRPr lang="en-GB" sz="1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r>
              <a:rPr lang="en-GB" sz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2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 of new medicines</a:t>
            </a:r>
            <a:endParaRPr lang="en-GB" sz="1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9BD151B-ACE7-4AB6-AF11-A94B97AF68C6}"/>
              </a:ext>
            </a:extLst>
          </p:cNvPr>
          <p:cNvSpPr/>
          <p:nvPr/>
        </p:nvSpPr>
        <p:spPr>
          <a:xfrm>
            <a:off x="178695" y="4467644"/>
            <a:ext cx="6486525" cy="4118463"/>
          </a:xfrm>
          <a:prstGeom prst="roundRect">
            <a:avLst>
              <a:gd name="adj" fmla="val 244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Estimating abundance with quadrats: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Sampling using a quadrat helps us to estimate the number of each species present. Put the steps below in the correct order to show how you would estimate abundance using a quadrat:</a:t>
            </a:r>
            <a:endParaRPr lang="en-GB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AB6069BC-9ABF-4A32-8BDE-A08B1EE871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516600"/>
              </p:ext>
            </p:extLst>
          </p:nvPr>
        </p:nvGraphicFramePr>
        <p:xfrm>
          <a:off x="388579" y="5391558"/>
          <a:ext cx="6066755" cy="31337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0021">
                  <a:extLst>
                    <a:ext uri="{9D8B030D-6E8A-4147-A177-3AD203B41FA5}">
                      <a16:colId xmlns:a16="http://schemas.microsoft.com/office/drawing/2014/main" val="2409665523"/>
                    </a:ext>
                  </a:extLst>
                </a:gridCol>
                <a:gridCol w="5236734">
                  <a:extLst>
                    <a:ext uri="{9D8B030D-6E8A-4147-A177-3AD203B41FA5}">
                      <a16:colId xmlns:a16="http://schemas.microsoft.com/office/drawing/2014/main" val="42007969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Order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209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 the number of the species of interest present in the quadrat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2322301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Record your results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1112286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Lay out a “study area” of a known area where we want to calculate the population estimate e.g. 10m</a:t>
                      </a:r>
                      <a:r>
                        <a:rPr lang="en-GB" sz="12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1363595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Repeat for at least three quadrats in the study area.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3550898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Randomly place the quadrat in the sampling area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2605387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the calculation to species abundance.</a:t>
                      </a:r>
                    </a:p>
                    <a:p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species sampled  X   </a:t>
                      </a:r>
                      <a:r>
                        <a:rPr lang="en-GB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area studied (marked study area)</a:t>
                      </a:r>
                    </a:p>
                    <a:p>
                      <a:r>
                        <a:rPr lang="en-GB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Total sample area (area of quadrats)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b"/>
                </a:tc>
                <a:extLst>
                  <a:ext uri="{0D108BD9-81ED-4DB2-BD59-A6C34878D82A}">
                    <a16:rowId xmlns:a16="http://schemas.microsoft.com/office/drawing/2014/main" val="3197315875"/>
                  </a:ext>
                </a:extLst>
              </a:tr>
            </a:tbl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09EFCE6-C673-4726-974F-0374E14D470F}"/>
              </a:ext>
            </a:extLst>
          </p:cNvPr>
          <p:cNvCxnSpPr>
            <a:cxnSpLocks/>
          </p:cNvCxnSpPr>
          <p:nvPr/>
        </p:nvCxnSpPr>
        <p:spPr>
          <a:xfrm>
            <a:off x="3296993" y="8126568"/>
            <a:ext cx="26659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88579" y="1409700"/>
            <a:ext cx="5072421" cy="3175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53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A304E4-CF39-49F2-8F6C-2C561032C277}"/>
              </a:ext>
            </a:extLst>
          </p:cNvPr>
          <p:cNvSpPr txBox="1"/>
          <p:nvPr/>
        </p:nvSpPr>
        <p:spPr>
          <a:xfrm>
            <a:off x="257578" y="283335"/>
            <a:ext cx="7263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 and Biodiversity 2			WJEC Unit JEC Unit 4.1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D28D0BC-A2B7-4302-ABD9-DB5A46D3B6C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599170"/>
            <a:ext cx="6629400" cy="130683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C97C378B-37F8-4948-9C3F-A9C380D6D0CC}"/>
              </a:ext>
            </a:extLst>
          </p:cNvPr>
          <p:cNvSpPr txBox="1"/>
          <p:nvPr/>
        </p:nvSpPr>
        <p:spPr>
          <a:xfrm>
            <a:off x="431074" y="992777"/>
            <a:ext cx="4010297" cy="2194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6CEBC637-7DC2-46CA-B7BC-C2377077E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D9C0D873-9540-4B51-8612-76016D435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72" y="566563"/>
            <a:ext cx="607790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3. Sampling - Using a transect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Sometimes we use a transect when sampling. A transect is what (underline the correct statement below)?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2746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200" b="0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A line drawn down a slope or across habitats with different conditions (e.g. light and shade)</a:t>
            </a:r>
            <a:endParaRPr kumimoji="0" lang="en-GB" altLang="en-US" sz="1200" b="0" i="0" u="sng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  <a:p>
            <a:pPr marL="2746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A line drawn randomly across a field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2746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A line to follow when you can’t find where to sample.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2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Use the data in the table below to calculate the estimated number of dog whelks in a 10m</a:t>
            </a:r>
            <a:r>
              <a:rPr kumimoji="0" lang="en-GB" altLang="en-US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area of the shore at 5 stations. Station 1 is at the top of the shore, station 5 is nearest to the sea.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200" dirty="0">
              <a:latin typeface="+mn-lt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>
                <a:effectLst/>
                <a:latin typeface="+mn-lt"/>
                <a:ea typeface="Calibri" panose="020F0502020204030204" pitchFamily="34" charset="0"/>
              </a:rPr>
              <a:t>Show your calculations on the worksheet below (Station 1 has been done for your):</a:t>
            </a:r>
            <a:endParaRPr kumimoji="0" lang="en-GB" altLang="en-US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6A6CDF12-AA5E-43E4-A161-42518AF687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818176"/>
              </p:ext>
            </p:extLst>
          </p:nvPr>
        </p:nvGraphicFramePr>
        <p:xfrm>
          <a:off x="431074" y="3634287"/>
          <a:ext cx="6077906" cy="155524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84174">
                  <a:extLst>
                    <a:ext uri="{9D8B030D-6E8A-4147-A177-3AD203B41FA5}">
                      <a16:colId xmlns:a16="http://schemas.microsoft.com/office/drawing/2014/main" val="1663555194"/>
                    </a:ext>
                  </a:extLst>
                </a:gridCol>
                <a:gridCol w="1084174">
                  <a:extLst>
                    <a:ext uri="{9D8B030D-6E8A-4147-A177-3AD203B41FA5}">
                      <a16:colId xmlns:a16="http://schemas.microsoft.com/office/drawing/2014/main" val="3405030532"/>
                    </a:ext>
                  </a:extLst>
                </a:gridCol>
                <a:gridCol w="1084174">
                  <a:extLst>
                    <a:ext uri="{9D8B030D-6E8A-4147-A177-3AD203B41FA5}">
                      <a16:colId xmlns:a16="http://schemas.microsoft.com/office/drawing/2014/main" val="3846138297"/>
                    </a:ext>
                  </a:extLst>
                </a:gridCol>
                <a:gridCol w="1084174">
                  <a:extLst>
                    <a:ext uri="{9D8B030D-6E8A-4147-A177-3AD203B41FA5}">
                      <a16:colId xmlns:a16="http://schemas.microsoft.com/office/drawing/2014/main" val="808054954"/>
                    </a:ext>
                  </a:extLst>
                </a:gridCol>
                <a:gridCol w="1741210">
                  <a:extLst>
                    <a:ext uri="{9D8B030D-6E8A-4147-A177-3AD203B41FA5}">
                      <a16:colId xmlns:a16="http://schemas.microsoft.com/office/drawing/2014/main" val="3615671053"/>
                    </a:ext>
                  </a:extLst>
                </a:gridCol>
              </a:tblGrid>
              <a:tr h="38100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Position on shore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Number of dog whelks observed in 1m</a:t>
                      </a:r>
                      <a:r>
                        <a:rPr lang="en-GB" sz="1200" baseline="30000" dirty="0">
                          <a:effectLst/>
                        </a:rPr>
                        <a:t>2</a:t>
                      </a:r>
                      <a:r>
                        <a:rPr lang="en-GB" sz="1200" dirty="0">
                          <a:effectLst/>
                        </a:rPr>
                        <a:t> quadrat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Estimated population in 10m</a:t>
                      </a:r>
                      <a:r>
                        <a:rPr lang="en-GB" sz="1200" baseline="30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390886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Quadrat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Quadrat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Quadrat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554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Station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414183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Station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</a:rPr>
                        <a:t>133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61439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Station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</a:rPr>
                        <a:t>433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449343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Station 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</a:rPr>
                        <a:t>567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718933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Station 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</a:rPr>
                        <a:t>634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3573416"/>
                  </a:ext>
                </a:extLst>
              </a:tr>
            </a:tbl>
          </a:graphicData>
        </a:graphic>
      </p:graphicFrame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9DBAC09-CD2D-4C8D-AC0F-885394BE19B4}"/>
              </a:ext>
            </a:extLst>
          </p:cNvPr>
          <p:cNvSpPr/>
          <p:nvPr/>
        </p:nvSpPr>
        <p:spPr>
          <a:xfrm>
            <a:off x="185737" y="585658"/>
            <a:ext cx="6486525" cy="7905199"/>
          </a:xfrm>
          <a:prstGeom prst="roundRect">
            <a:avLst>
              <a:gd name="adj" fmla="val 215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b="1" dirty="0">
              <a:solidFill>
                <a:srgbClr val="181717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Text Box 2">
            <a:extLst>
              <a:ext uri="{FF2B5EF4-FFF2-40B4-BE49-F238E27FC236}">
                <a16:creationId xmlns:a16="http://schemas.microsoft.com/office/drawing/2014/main" id="{5FB56E4C-7855-4AC1-9307-E4E4E927F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74" y="5288522"/>
            <a:ext cx="6077908" cy="18107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 your calculations here: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10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Station 1 –</a:t>
            </a:r>
          </a:p>
          <a:p>
            <a:pPr>
              <a:lnSpc>
                <a:spcPts val="1100"/>
              </a:lnSpc>
              <a:spcAft>
                <a:spcPts val="8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Dog whelks sampled = 0 + 2 + 1 = </a:t>
            </a:r>
            <a:r>
              <a:rPr lang="en-GB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GB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  <a:spcAft>
                <a:spcPts val="8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area studied  = 10m x 10m = </a:t>
            </a:r>
            <a:r>
              <a:rPr lang="en-GB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100m</a:t>
            </a:r>
            <a:r>
              <a:rPr lang="en-GB" sz="11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GB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  <a:spcAft>
                <a:spcPts val="8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sample area = 1m</a:t>
            </a:r>
            <a:r>
              <a:rPr lang="en-GB" sz="1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x 3 = </a:t>
            </a:r>
            <a:r>
              <a:rPr lang="en-GB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m</a:t>
            </a:r>
            <a:r>
              <a:rPr lang="en-GB" sz="11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GB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100"/>
              </a:lnSpc>
              <a:spcAft>
                <a:spcPts val="800"/>
              </a:spcAft>
            </a:pPr>
            <a:r>
              <a:rPr lang="en-GB" sz="10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X (100 / 3) =  100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your calculations, which zone on the beach has the highest abundance of dog whelks? Give one reason you think why this might be</a:t>
            </a: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 prey /</a:t>
            </a:r>
            <a:r>
              <a:rPr lang="en-GB" sz="1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Less predation/ Less well adapted to drying out/ More suitable habitat</a:t>
            </a:r>
            <a:endParaRPr lang="en-GB" sz="1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1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223142" y="5332899"/>
            <a:ext cx="3254978" cy="1026707"/>
          </a:xfrm>
          <a:prstGeom prst="roundRect">
            <a:avLst>
              <a:gd name="adj" fmla="val 620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3223142" y="5538088"/>
            <a:ext cx="134442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cy-GB" sz="1100" dirty="0" smtClean="0"/>
              <a:t>Number of a species sampled                X</a:t>
            </a:r>
            <a:endParaRPr lang="en-GB" sz="1100" dirty="0"/>
          </a:p>
          <a:p>
            <a:pPr defTabSz="685800">
              <a:defRPr/>
            </a:pPr>
            <a:endParaRPr lang="en-GB" sz="1100" dirty="0"/>
          </a:p>
        </p:txBody>
      </p:sp>
      <p:sp>
        <p:nvSpPr>
          <p:cNvPr id="15" name="TextBox 14"/>
          <p:cNvSpPr txBox="1"/>
          <p:nvPr/>
        </p:nvSpPr>
        <p:spPr>
          <a:xfrm>
            <a:off x="4655315" y="5364737"/>
            <a:ext cx="20883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Total sample area (marked sample area 10m</a:t>
            </a:r>
            <a:r>
              <a:rPr lang="en-GB" sz="1100" baseline="30000" dirty="0" smtClean="0"/>
              <a:t>2</a:t>
            </a:r>
            <a:r>
              <a:rPr lang="en-GB" sz="1100" dirty="0" smtClean="0"/>
              <a:t>)</a:t>
            </a:r>
            <a:endParaRPr lang="en-GB" sz="1100" dirty="0"/>
          </a:p>
          <a:p>
            <a:endParaRPr lang="en-GB" sz="11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F07E19-C16B-499E-AB1E-0AF470381D92}"/>
              </a:ext>
            </a:extLst>
          </p:cNvPr>
          <p:cNvCxnSpPr>
            <a:cxnSpLocks/>
          </p:cNvCxnSpPr>
          <p:nvPr/>
        </p:nvCxnSpPr>
        <p:spPr>
          <a:xfrm flipH="1">
            <a:off x="4666407" y="5823299"/>
            <a:ext cx="1739073" cy="2295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66407" y="5848451"/>
            <a:ext cx="17429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1100" dirty="0" smtClean="0"/>
              <a:t>Total area sampled (Area of quadrats)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207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A304E4-CF39-49F2-8F6C-2C561032C277}"/>
              </a:ext>
            </a:extLst>
          </p:cNvPr>
          <p:cNvSpPr txBox="1"/>
          <p:nvPr/>
        </p:nvSpPr>
        <p:spPr>
          <a:xfrm>
            <a:off x="257578" y="283335"/>
            <a:ext cx="7263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 and Biodiversity 2			WJEC Unit JEC Unit 4.1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D28D0BC-A2B7-4302-ABD9-DB5A46D3B6C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599170"/>
            <a:ext cx="6629400" cy="130683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C97C378B-37F8-4948-9C3F-A9C380D6D0CC}"/>
              </a:ext>
            </a:extLst>
          </p:cNvPr>
          <p:cNvSpPr txBox="1"/>
          <p:nvPr/>
        </p:nvSpPr>
        <p:spPr>
          <a:xfrm>
            <a:off x="431074" y="992777"/>
            <a:ext cx="4010297" cy="2194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6CEBC637-7DC2-46CA-B7BC-C2377077E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9DBAC09-CD2D-4C8D-AC0F-885394BE19B4}"/>
              </a:ext>
            </a:extLst>
          </p:cNvPr>
          <p:cNvSpPr/>
          <p:nvPr/>
        </p:nvSpPr>
        <p:spPr>
          <a:xfrm>
            <a:off x="185737" y="585658"/>
            <a:ext cx="6486525" cy="7905199"/>
          </a:xfrm>
          <a:prstGeom prst="roundRect">
            <a:avLst>
              <a:gd name="adj" fmla="val 215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b="1" dirty="0">
              <a:solidFill>
                <a:srgbClr val="181717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DC49406-E53E-4230-921D-0EC4C89FCA7C}"/>
              </a:ext>
            </a:extLst>
          </p:cNvPr>
          <p:cNvGrpSpPr/>
          <p:nvPr/>
        </p:nvGrpSpPr>
        <p:grpSpPr>
          <a:xfrm>
            <a:off x="394411" y="740535"/>
            <a:ext cx="6549518" cy="3285844"/>
            <a:chOff x="462869" y="609436"/>
            <a:chExt cx="6549518" cy="3285844"/>
          </a:xfrm>
        </p:grpSpPr>
        <p:sp>
          <p:nvSpPr>
            <p:cNvPr id="2" name="Rectangle 4">
              <a:extLst>
                <a:ext uri="{FF2B5EF4-FFF2-40B4-BE49-F238E27FC236}">
                  <a16:creationId xmlns:a16="http://schemas.microsoft.com/office/drawing/2014/main" id="{1EF2D752-96F5-4106-85A8-F494E5DAA6F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62869" y="609436"/>
              <a:ext cx="6209393" cy="3016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Sampling QER</a:t>
              </a:r>
              <a:endParaRPr kumimoji="0" lang="en-GB" altLang="en-US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Scientists wanted to estimate the population of the dog whelk (</a:t>
              </a:r>
              <a:r>
                <a:rPr kumimoji="0" lang="en-GB" altLang="en-US" sz="1200" b="0" i="1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Nucella</a:t>
              </a:r>
              <a:r>
                <a:rPr kumimoji="0" lang="en-GB" altLang="en-US" sz="12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lapillus</a:t>
              </a:r>
              <a:r>
                <a:rPr kumimoji="0" lang="en-GB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) in the middle of the rocky shore in Aberystwyth. Describe how they could do this and ensure that their results were reproducible.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Use these bullet points to help write an answer to the QER question above. </a:t>
              </a:r>
              <a:endPara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GB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Measure out a know area e.g. 10m by 10m.</a:t>
              </a:r>
              <a:endPara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GB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Use a quadrat of a known size e.g. 1m</a:t>
              </a:r>
              <a:r>
                <a:rPr kumimoji="0" lang="en-GB" altLang="en-US" sz="1200" b="0" i="0" u="none" strike="noStrike" cap="none" normalizeH="0" baseline="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kumimoji="0" lang="en-GB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GB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Randomly select places to sample within the grid e.g. using numbers out of a hat, random number selector software.</a:t>
              </a:r>
              <a:endPara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GB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Place quadrat on ground and count the number of individuals present.</a:t>
              </a:r>
              <a:endPara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GB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Repeat this a minimum of three times for the sample area.</a:t>
              </a:r>
            </a:p>
            <a:p>
              <a:pPr defTabSz="914400">
                <a:buFontTx/>
                <a:buChar char="•"/>
              </a:pPr>
              <a:r>
                <a:rPr kumimoji="0" lang="en-GB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Calculate species abundance using equation:</a:t>
              </a:r>
              <a:endPara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GB" altLang="en-US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8A09884-4C1A-4E44-90B3-1C65D1D3FD1B}"/>
                </a:ext>
              </a:extLst>
            </p:cNvPr>
            <p:cNvGrpSpPr/>
            <p:nvPr/>
          </p:nvGrpSpPr>
          <p:grpSpPr>
            <a:xfrm>
              <a:off x="802994" y="3180905"/>
              <a:ext cx="6209393" cy="714375"/>
              <a:chOff x="802994" y="3180905"/>
              <a:chExt cx="6209393" cy="714375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D7D16B2E-0416-4D3D-B176-64657DE837F9}"/>
                  </a:ext>
                </a:extLst>
              </p:cNvPr>
              <p:cNvGrpSpPr/>
              <p:nvPr/>
            </p:nvGrpSpPr>
            <p:grpSpPr>
              <a:xfrm flipH="1">
                <a:off x="3153955" y="3180905"/>
                <a:ext cx="2423389" cy="714375"/>
                <a:chOff x="-97233" y="154569"/>
                <a:chExt cx="1719896" cy="714375"/>
              </a:xfrm>
            </p:grpSpPr>
            <p:sp>
              <p:nvSpPr>
                <p:cNvPr id="15" name="Text Box 6">
                  <a:extLst>
                    <a:ext uri="{FF2B5EF4-FFF2-40B4-BE49-F238E27FC236}">
                      <a16:creationId xmlns:a16="http://schemas.microsoft.com/office/drawing/2014/main" id="{B816D56A-85BA-44D8-91CD-C27030D2BCB4}"/>
                    </a:ext>
                  </a:extLst>
                </p:cNvPr>
                <p:cNvSpPr txBox="1"/>
                <p:nvPr/>
              </p:nvSpPr>
              <p:spPr>
                <a:xfrm>
                  <a:off x="-97233" y="154569"/>
                  <a:ext cx="1719896" cy="714375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GB" sz="1100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Total area studied (marked study area)</a:t>
                  </a:r>
                </a:p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GB" sz="1100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Total sample area (area of quadrats)</a:t>
                  </a:r>
                </a:p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GB" sz="1100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 </a:t>
                  </a:r>
                </a:p>
              </p:txBody>
            </p: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24F07E19-C16B-499E-AB1E-0AF470381D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6675" y="421409"/>
                  <a:ext cx="1555988" cy="4223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" name="Rectangle 6">
                <a:extLst>
                  <a:ext uri="{FF2B5EF4-FFF2-40B4-BE49-F238E27FC236}">
                    <a16:creationId xmlns:a16="http://schemas.microsoft.com/office/drawing/2014/main" id="{5B1776DA-333C-4D65-818B-61D8DC87E8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802994" y="3262845"/>
                <a:ext cx="6209393" cy="5539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indent="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22860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Number of species sampled  X   </a:t>
                </a:r>
                <a:endParaRPr kumimoji="0" lang="en-GB" altLang="en-US" sz="5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22860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401912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D1D06D666C4748976BA9387EA5244D" ma:contentTypeVersion="14" ma:contentTypeDescription="Create a new document." ma:contentTypeScope="" ma:versionID="3bf44f34032ddb464c395a652f1d292f">
  <xsd:schema xmlns:xsd="http://www.w3.org/2001/XMLSchema" xmlns:xs="http://www.w3.org/2001/XMLSchema" xmlns:p="http://schemas.microsoft.com/office/2006/metadata/properties" xmlns:ns3="3464f95e-9c11-4c7e-9caf-1a6074870228" xmlns:ns4="819a3e17-521a-4a3d-8bcf-08a89abf9538" targetNamespace="http://schemas.microsoft.com/office/2006/metadata/properties" ma:root="true" ma:fieldsID="8cd3a6ff763eb7da68e2720a80000c73" ns3:_="" ns4:_="">
    <xsd:import namespace="3464f95e-9c11-4c7e-9caf-1a6074870228"/>
    <xsd:import namespace="819a3e17-521a-4a3d-8bcf-08a89abf95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64f95e-9c11-4c7e-9caf-1a60748702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9a3e17-521a-4a3d-8bcf-08a89abf953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DFF7550-FC29-40B5-AB20-635F89B149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64f95e-9c11-4c7e-9caf-1a6074870228"/>
    <ds:schemaRef ds:uri="819a3e17-521a-4a3d-8bcf-08a89abf95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D5F9C1-E34E-48C3-92EA-2515A63EA6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4A9873-C56A-4F7F-9843-49077245AC3F}">
  <ds:schemaRefs>
    <ds:schemaRef ds:uri="http://purl.org/dc/terms/"/>
    <ds:schemaRef ds:uri="3464f95e-9c11-4c7e-9caf-1a607487022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19a3e17-521a-4a3d-8bcf-08a89abf9538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7288</TotalTime>
  <Words>743</Words>
  <Application>Microsoft Office PowerPoint</Application>
  <PresentationFormat>A4 Paper (210x297 mm)</PresentationFormat>
  <Paragraphs>114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Tompsett [sct13] (Staff)</dc:creator>
  <cp:lastModifiedBy>Scott Tompsett [sct13] (Staff)</cp:lastModifiedBy>
  <cp:revision>9</cp:revision>
  <dcterms:created xsi:type="dcterms:W3CDTF">2021-08-16T16:13:08Z</dcterms:created>
  <dcterms:modified xsi:type="dcterms:W3CDTF">2021-12-21T13:38:43Z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B2CB50D6-DC0A-4834-A03A-5ED05F530F44</vt:lpwstr>
  </property>
  <property fmtid="{D5CDD505-2E9C-101B-9397-08002B2CF9AE}" pid="3" name="ArticulatePath">
    <vt:lpwstr>Presentation1</vt:lpwstr>
  </property>
  <property fmtid="{D5CDD505-2E9C-101B-9397-08002B2CF9AE}" pid="4" name="ContentTypeId">
    <vt:lpwstr>0x010100C0D1D06D666C4748976BA9387EA5244D</vt:lpwstr>
  </property>
</Properties>
</file>