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4785EE-8A22-4FD7-A73C-C471D817D015}" v="53" dt="2021-08-17T11:14:21.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5" d="100"/>
          <a:sy n="75" d="100"/>
        </p:scale>
        <p:origin x="24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Tompsett [sct13] (Staff)" userId="5a4ddd4e-01c1-4358-bb76-63acfa83be08" providerId="ADAL" clId="{D84785EE-8A22-4FD7-A73C-C471D817D015}"/>
    <pc:docChg chg="modSld">
      <pc:chgData name="Scott Tompsett [sct13] (Staff)" userId="5a4ddd4e-01c1-4358-bb76-63acfa83be08" providerId="ADAL" clId="{D84785EE-8A22-4FD7-A73C-C471D817D015}" dt="2021-08-17T11:13:58.413" v="70" actId="6549"/>
      <pc:docMkLst>
        <pc:docMk/>
      </pc:docMkLst>
      <pc:sldChg chg="modSp mod">
        <pc:chgData name="Scott Tompsett [sct13] (Staff)" userId="5a4ddd4e-01c1-4358-bb76-63acfa83be08" providerId="ADAL" clId="{D84785EE-8A22-4FD7-A73C-C471D817D015}" dt="2021-08-17T11:08:01.466" v="64" actId="20577"/>
        <pc:sldMkLst>
          <pc:docMk/>
          <pc:sldMk cId="936001141" sldId="256"/>
        </pc:sldMkLst>
        <pc:spChg chg="mod">
          <ac:chgData name="Scott Tompsett [sct13] (Staff)" userId="5a4ddd4e-01c1-4358-bb76-63acfa83be08" providerId="ADAL" clId="{D84785EE-8A22-4FD7-A73C-C471D817D015}" dt="2021-08-17T11:08:01.466" v="64" actId="20577"/>
          <ac:spMkLst>
            <pc:docMk/>
            <pc:sldMk cId="936001141" sldId="256"/>
            <ac:spMk id="4" creationId="{65079580-A909-4E69-BEFB-63A665CBFFA9}"/>
          </ac:spMkLst>
        </pc:spChg>
        <pc:spChg chg="mod">
          <ac:chgData name="Scott Tompsett [sct13] (Staff)" userId="5a4ddd4e-01c1-4358-bb76-63acfa83be08" providerId="ADAL" clId="{D84785EE-8A22-4FD7-A73C-C471D817D015}" dt="2021-08-17T11:05:33.826" v="1" actId="255"/>
          <ac:spMkLst>
            <pc:docMk/>
            <pc:sldMk cId="936001141" sldId="256"/>
            <ac:spMk id="7" creationId="{3CAE4F81-E27A-4A8F-8F34-4074F566D609}"/>
          </ac:spMkLst>
        </pc:spChg>
      </pc:sldChg>
      <pc:sldChg chg="modSp mod">
        <pc:chgData name="Scott Tompsett [sct13] (Staff)" userId="5a4ddd4e-01c1-4358-bb76-63acfa83be08" providerId="ADAL" clId="{D84785EE-8A22-4FD7-A73C-C471D817D015}" dt="2021-08-17T11:13:58.413" v="70" actId="6549"/>
        <pc:sldMkLst>
          <pc:docMk/>
          <pc:sldMk cId="4238607929" sldId="257"/>
        </pc:sldMkLst>
        <pc:spChg chg="mod">
          <ac:chgData name="Scott Tompsett [sct13] (Staff)" userId="5a4ddd4e-01c1-4358-bb76-63acfa83be08" providerId="ADAL" clId="{D84785EE-8A22-4FD7-A73C-C471D817D015}" dt="2021-08-17T11:07:52.176" v="55" actId="20577"/>
          <ac:spMkLst>
            <pc:docMk/>
            <pc:sldMk cId="4238607929" sldId="257"/>
            <ac:spMk id="4" creationId="{65079580-A909-4E69-BEFB-63A665CBFFA9}"/>
          </ac:spMkLst>
        </pc:spChg>
        <pc:spChg chg="mod">
          <ac:chgData name="Scott Tompsett [sct13] (Staff)" userId="5a4ddd4e-01c1-4358-bb76-63acfa83be08" providerId="ADAL" clId="{D84785EE-8A22-4FD7-A73C-C471D817D015}" dt="2021-08-17T11:06:09.350" v="4" actId="14100"/>
          <ac:spMkLst>
            <pc:docMk/>
            <pc:sldMk cId="4238607929" sldId="257"/>
            <ac:spMk id="9" creationId="{FCC8FC75-B7E0-42EC-9947-095948200C34}"/>
          </ac:spMkLst>
        </pc:spChg>
        <pc:spChg chg="mod">
          <ac:chgData name="Scott Tompsett [sct13] (Staff)" userId="5a4ddd4e-01c1-4358-bb76-63acfa83be08" providerId="ADAL" clId="{D84785EE-8A22-4FD7-A73C-C471D817D015}" dt="2021-08-17T11:13:58.413" v="70" actId="6549"/>
          <ac:spMkLst>
            <pc:docMk/>
            <pc:sldMk cId="4238607929" sldId="257"/>
            <ac:spMk id="10" creationId="{D1CB8856-7571-4903-A4A3-94EE87BF3EC0}"/>
          </ac:spMkLst>
        </pc:spChg>
        <pc:graphicFrameChg chg="mod modGraphic">
          <ac:chgData name="Scott Tompsett [sct13] (Staff)" userId="5a4ddd4e-01c1-4358-bb76-63acfa83be08" providerId="ADAL" clId="{D84785EE-8A22-4FD7-A73C-C471D817D015}" dt="2021-08-17T11:07:37.835" v="51" actId="113"/>
          <ac:graphicFrameMkLst>
            <pc:docMk/>
            <pc:sldMk cId="4238607929" sldId="257"/>
            <ac:graphicFrameMk id="2" creationId="{B4656440-5CF8-46DF-9B28-CD76C36AEF94}"/>
          </ac:graphicFrameMkLst>
        </pc:graphicFrameChg>
        <pc:graphicFrameChg chg="mod modGraphic">
          <ac:chgData name="Scott Tompsett [sct13] (Staff)" userId="5a4ddd4e-01c1-4358-bb76-63acfa83be08" providerId="ADAL" clId="{D84785EE-8A22-4FD7-A73C-C471D817D015}" dt="2021-08-17T11:07:43.153" v="52" actId="113"/>
          <ac:graphicFrameMkLst>
            <pc:docMk/>
            <pc:sldMk cId="4238607929" sldId="257"/>
            <ac:graphicFrameMk id="3" creationId="{279DFA08-2C40-4D6D-801D-23704855EA7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23824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41708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8185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69558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49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51369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A6BA6-8E70-4628-9CDD-091E0E56E33D}" type="datetimeFigureOut">
              <a:rPr lang="en-GB" smtClean="0"/>
              <a:t>16/12/2021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5571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A6BA6-8E70-4628-9CDD-091E0E56E33D}" type="datetimeFigureOut">
              <a:rPr lang="en-GB" smtClean="0"/>
              <a:t>16/12/2021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4079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6BA6-8E70-4628-9CDD-091E0E56E33D}" type="datetimeFigureOut">
              <a:rPr lang="en-GB" smtClean="0"/>
              <a:t>16/12/2021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7150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4093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2760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FA6BA6-8E70-4628-9CDD-091E0E56E33D}" type="datetimeFigureOut">
              <a:rPr lang="en-GB" smtClean="0"/>
              <a:t>16/12/2021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015987-3B96-4511-A436-EC906ED71A5D}" type="slidenum">
              <a:rPr lang="en-GB" smtClean="0"/>
              <a:t>‹#›</a:t>
            </a:fld>
            <a:endParaRPr lang="en-GB"/>
          </a:p>
        </p:txBody>
      </p:sp>
    </p:spTree>
    <p:extLst>
      <p:ext uri="{BB962C8B-B14F-4D97-AF65-F5344CB8AC3E}">
        <p14:creationId xmlns:p14="http://schemas.microsoft.com/office/powerpoint/2010/main" val="126567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09092" y="244699"/>
            <a:ext cx="6194738" cy="307777"/>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3">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sp>
        <p:nvSpPr>
          <p:cNvPr id="6" name="Rounded Rectangle 1">
            <a:extLst>
              <a:ext uri="{FF2B5EF4-FFF2-40B4-BE49-F238E27FC236}">
                <a16:creationId xmlns:a16="http://schemas.microsoft.com/office/drawing/2014/main" id="{852D2C19-4896-4BD9-AF13-B0BA38CA40F7}"/>
              </a:ext>
            </a:extLst>
          </p:cNvPr>
          <p:cNvSpPr/>
          <p:nvPr/>
        </p:nvSpPr>
        <p:spPr>
          <a:xfrm>
            <a:off x="289774" y="829474"/>
            <a:ext cx="6194737" cy="2287213"/>
          </a:xfrm>
          <a:prstGeom prst="roundRect">
            <a:avLst>
              <a:gd name="adj" fmla="val 486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Identifying organisms using a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Print out the key and cut out the different organisms. Use the descriptions of each, and your knowledge from the field trip to place them in the correct position on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Based on what you found in the fieldtrip where (upper shore, mid-shore, lower shore) are you most likely to find these species in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Channelled wrack  - </a:t>
            </a:r>
            <a:r>
              <a:rPr lang="en-GB" sz="1200" dirty="0">
                <a:solidFill>
                  <a:srgbClr val="FF0000"/>
                </a:solidFill>
                <a:latin typeface="Calibri" panose="020F0502020204030204" pitchFamily="34" charset="0"/>
                <a:ea typeface="Calibri" panose="020F0502020204030204" pitchFamily="34" charset="0"/>
                <a:cs typeface="Calibri" panose="020F0502020204030204" pitchFamily="34" charset="0"/>
              </a:rPr>
              <a:t>Upper Shore</a:t>
            </a:r>
            <a:endParaRPr lang="en-GB"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Flat periwinkles – </a:t>
            </a:r>
            <a:r>
              <a:rPr lang="en-GB" sz="1200" dirty="0">
                <a:solidFill>
                  <a:srgbClr val="FF0000"/>
                </a:solidFill>
                <a:latin typeface="Calibri" panose="020F0502020204030204" pitchFamily="34" charset="0"/>
                <a:ea typeface="Calibri" panose="020F0502020204030204" pitchFamily="34" charset="0"/>
                <a:cs typeface="Calibri" panose="020F0502020204030204" pitchFamily="34" charset="0"/>
              </a:rPr>
              <a:t>Mid shore</a:t>
            </a:r>
            <a:endParaRPr lang="en-GB"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Irish moss  - </a:t>
            </a:r>
            <a:r>
              <a:rPr lang="en-GB" sz="1200" dirty="0">
                <a:solidFill>
                  <a:srgbClr val="FF0000"/>
                </a:solidFill>
                <a:latin typeface="Calibri" panose="020F0502020204030204" pitchFamily="34" charset="0"/>
                <a:ea typeface="Calibri" panose="020F0502020204030204" pitchFamily="34" charset="0"/>
                <a:cs typeface="Calibri" panose="020F0502020204030204" pitchFamily="34" charset="0"/>
              </a:rPr>
              <a:t>Lower shore</a:t>
            </a:r>
            <a:endParaRPr lang="en-GB"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err="1">
                <a:solidFill>
                  <a:srgbClr val="000000"/>
                </a:solidFill>
                <a:latin typeface="Calibri" panose="020F0502020204030204" pitchFamily="34" charset="0"/>
                <a:ea typeface="Calibri" panose="020F0502020204030204" pitchFamily="34" charset="0"/>
                <a:cs typeface="Calibri" panose="020F0502020204030204" pitchFamily="34" charset="0"/>
              </a:rPr>
              <a:t>Beadlet</a:t>
            </a: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 anemone – </a:t>
            </a:r>
            <a:r>
              <a:rPr lang="en-GB" sz="1200" dirty="0">
                <a:solidFill>
                  <a:srgbClr val="FF0000"/>
                </a:solidFill>
                <a:latin typeface="Calibri" panose="020F0502020204030204" pitchFamily="34" charset="0"/>
                <a:ea typeface="Calibri" panose="020F0502020204030204" pitchFamily="34" charset="0"/>
                <a:cs typeface="Calibri" panose="020F0502020204030204" pitchFamily="34" charset="0"/>
              </a:rPr>
              <a:t>Mid Shore</a:t>
            </a:r>
            <a:endParaRPr lang="en-GB"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200" dirty="0">
                <a:solidFill>
                  <a:srgbClr val="000000"/>
                </a:solidFill>
                <a:effectLst/>
                <a:ea typeface="Calibri" panose="020F050202020403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p:txBody>
      </p:sp>
      <p:sp>
        <p:nvSpPr>
          <p:cNvPr id="7" name="Rounded Rectangle 2">
            <a:extLst>
              <a:ext uri="{FF2B5EF4-FFF2-40B4-BE49-F238E27FC236}">
                <a16:creationId xmlns:a16="http://schemas.microsoft.com/office/drawing/2014/main" id="{3CAE4F81-E27A-4A8F-8F34-4074F566D609}"/>
              </a:ext>
            </a:extLst>
          </p:cNvPr>
          <p:cNvSpPr/>
          <p:nvPr/>
        </p:nvSpPr>
        <p:spPr>
          <a:xfrm>
            <a:off x="292994" y="3196712"/>
            <a:ext cx="6194737" cy="3281361"/>
          </a:xfrm>
          <a:prstGeom prst="roundRect">
            <a:avLst>
              <a:gd name="adj" fmla="val 258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 Scientific names: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Circle the correct format for the scientific name of the shore crab below: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Circle the correct format for the scientific names below: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Littorina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littorina</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Littorina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Littorina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littorea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fucus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fucus </a:t>
            </a:r>
            <a:r>
              <a:rPr lang="en-GB" sz="1200"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Fucus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Fucus </a:t>
            </a:r>
            <a:r>
              <a:rPr lang="en-GB" sz="1200" i="1" dirty="0" err="1">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vesiculosus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Actinia equina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Actinia Equina</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actinia equina		Actinia Equina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In which order are the two parts of the scientific name always found? </a:t>
            </a:r>
            <a:r>
              <a:rPr lang="en-GB" sz="120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1200" dirty="0">
                <a:solidFill>
                  <a:srgbClr val="000000"/>
                </a:solidFill>
                <a:latin typeface="Calibri" panose="020F0502020204030204" pitchFamily="34" charset="0"/>
                <a:ea typeface="Calibri" panose="020F0502020204030204" pitchFamily="34" charset="0"/>
                <a:cs typeface="Calibri" panose="020F0502020204030204" pitchFamily="34" charset="0"/>
              </a:rPr>
              <a:t>U</a:t>
            </a:r>
            <a:r>
              <a:rPr lang="en-GB" sz="120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nderline</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Family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Species followed by genus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Genus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Why do scientists use scientific names when describing different species</a:t>
            </a:r>
            <a:r>
              <a:rPr lang="en-GB" sz="120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sz="1200" dirty="0">
              <a:ea typeface="Calibri" panose="020F0502020204030204" pitchFamily="34" charset="0"/>
              <a:cs typeface="Times New Roman" panose="02020603050405020304" pitchFamily="18" charset="0"/>
            </a:endParaRPr>
          </a:p>
          <a:p>
            <a:pPr>
              <a:lnSpc>
                <a:spcPct val="107000"/>
              </a:lnSpc>
              <a:spcAft>
                <a:spcPts val="800"/>
              </a:spcAft>
            </a:pPr>
            <a:r>
              <a:rPr lang="en-GB" sz="12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 be universally understood.</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le 3">
            <a:extLst>
              <a:ext uri="{FF2B5EF4-FFF2-40B4-BE49-F238E27FC236}">
                <a16:creationId xmlns:a16="http://schemas.microsoft.com/office/drawing/2014/main" id="{7AA2A3E5-2EDF-489E-9ED9-B790C7547B5C}"/>
              </a:ext>
            </a:extLst>
          </p:cNvPr>
          <p:cNvSpPr/>
          <p:nvPr/>
        </p:nvSpPr>
        <p:spPr>
          <a:xfrm>
            <a:off x="289773" y="6558098"/>
            <a:ext cx="6194737" cy="2057400"/>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During the </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field trip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saw animals and plants with different adaptations for survival. These adaptations fall into two categories</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behavioural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describe what these are below: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 adaptation</a:t>
            </a:r>
            <a:r>
              <a:rPr lang="en-GB" sz="1200" b="1" i="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GB" sz="1100" dirty="0">
                <a:latin typeface="Calibri" panose="020F0502020204030204" pitchFamily="34" charset="0"/>
                <a:ea typeface="Calibri" panose="020F0502020204030204" pitchFamily="34" charset="0"/>
                <a:cs typeface="Times New Roman" panose="02020603050405020304" pitchFamily="18" charset="0"/>
              </a:rPr>
              <a:t> </a:t>
            </a:r>
            <a:endParaRPr lang="en-GB" sz="11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Where an organism has developed behaviour to improve it’s chance of survival. </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A physical change to an organism that will increase its chance of survival.  </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Oval 7"/>
          <p:cNvSpPr/>
          <p:nvPr/>
        </p:nvSpPr>
        <p:spPr>
          <a:xfrm>
            <a:off x="4292600" y="3765287"/>
            <a:ext cx="1485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2844800" y="3993887"/>
            <a:ext cx="1485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2933700" y="4215874"/>
            <a:ext cx="1485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289773" y="4404110"/>
            <a:ext cx="1485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558800" y="5424110"/>
            <a:ext cx="2120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9360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smtClean="0">
                <a:effectLst/>
                <a:latin typeface="Arial" panose="020B0604020202020204" pitchFamily="34" charset="0"/>
                <a:ea typeface="Calibri" panose="020F0502020204030204" pitchFamily="34" charset="0"/>
                <a:cs typeface="Times New Roman" panose="02020603050405020304" pitchFamily="18" charset="0"/>
              </a:rPr>
              <a:t>CLASSIFICATION AND BIODIVERSITY 1	 		WJEC UNIT 4.1</a:t>
            </a: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3">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graphicFrame>
        <p:nvGraphicFramePr>
          <p:cNvPr id="2" name="Table 1">
            <a:extLst>
              <a:ext uri="{FF2B5EF4-FFF2-40B4-BE49-F238E27FC236}">
                <a16:creationId xmlns:a16="http://schemas.microsoft.com/office/drawing/2014/main" id="{B4656440-5CF8-46DF-9B28-CD76C36AEF94}"/>
              </a:ext>
            </a:extLst>
          </p:cNvPr>
          <p:cNvGraphicFramePr>
            <a:graphicFrameLocks noGrp="1"/>
          </p:cNvGraphicFramePr>
          <p:nvPr>
            <p:extLst>
              <p:ext uri="{D42A27DB-BD31-4B8C-83A1-F6EECF244321}">
                <p14:modId xmlns:p14="http://schemas.microsoft.com/office/powerpoint/2010/main" val="4137853209"/>
              </p:ext>
            </p:extLst>
          </p:nvPr>
        </p:nvGraphicFramePr>
        <p:xfrm>
          <a:off x="546446" y="1313605"/>
          <a:ext cx="5848820" cy="3804516"/>
        </p:xfrm>
        <a:graphic>
          <a:graphicData uri="http://schemas.openxmlformats.org/drawingml/2006/table">
            <a:tbl>
              <a:tblPr firstRow="1" firstCol="1" bandRow="1">
                <a:tableStyleId>{5940675A-B579-460E-94D1-54222C63F5DA}</a:tableStyleId>
              </a:tblPr>
              <a:tblGrid>
                <a:gridCol w="902285">
                  <a:extLst>
                    <a:ext uri="{9D8B030D-6E8A-4147-A177-3AD203B41FA5}">
                      <a16:colId xmlns:a16="http://schemas.microsoft.com/office/drawing/2014/main" val="2027451183"/>
                    </a:ext>
                  </a:extLst>
                </a:gridCol>
                <a:gridCol w="995514">
                  <a:extLst>
                    <a:ext uri="{9D8B030D-6E8A-4147-A177-3AD203B41FA5}">
                      <a16:colId xmlns:a16="http://schemas.microsoft.com/office/drawing/2014/main" val="2364642046"/>
                    </a:ext>
                  </a:extLst>
                </a:gridCol>
                <a:gridCol w="2848972">
                  <a:extLst>
                    <a:ext uri="{9D8B030D-6E8A-4147-A177-3AD203B41FA5}">
                      <a16:colId xmlns:a16="http://schemas.microsoft.com/office/drawing/2014/main" val="969298299"/>
                    </a:ext>
                  </a:extLst>
                </a:gridCol>
                <a:gridCol w="1102049">
                  <a:extLst>
                    <a:ext uri="{9D8B030D-6E8A-4147-A177-3AD203B41FA5}">
                      <a16:colId xmlns:a16="http://schemas.microsoft.com/office/drawing/2014/main" val="3505398270"/>
                    </a:ext>
                  </a:extLst>
                </a:gridCol>
              </a:tblGrid>
              <a:tr h="403536">
                <a:tc>
                  <a:txBody>
                    <a:bodyPr/>
                    <a:lstStyle/>
                    <a:p>
                      <a:pPr algn="l">
                        <a:lnSpc>
                          <a:spcPct val="107000"/>
                        </a:lnSpc>
                        <a:spcAft>
                          <a:spcPts val="800"/>
                        </a:spcAft>
                      </a:pPr>
                      <a:r>
                        <a:rPr lang="en-GB" sz="1200" b="1" dirty="0">
                          <a:effectLst/>
                        </a:rPr>
                        <a:t>Common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Scientific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Adaptation and reason for adaptation</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Behavioural / Morphological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3376424517"/>
                  </a:ext>
                </a:extLst>
              </a:tr>
              <a:tr h="566830">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200" dirty="0">
                          <a:effectLst/>
                        </a:rPr>
                        <a:t> </a:t>
                      </a:r>
                      <a:r>
                        <a:rPr lang="en-GB" sz="1100" dirty="0" smtClean="0">
                          <a:solidFill>
                            <a:srgbClr val="FF0000"/>
                          </a:solidFill>
                          <a:effectLst/>
                        </a:rPr>
                        <a:t>e.g</a:t>
                      </a:r>
                      <a:r>
                        <a:rPr lang="en-GB" sz="1100" baseline="0" dirty="0" smtClean="0">
                          <a:solidFill>
                            <a:srgbClr val="FF0000"/>
                          </a:solidFill>
                          <a:effectLst/>
                        </a:rPr>
                        <a:t>. </a:t>
                      </a:r>
                      <a:r>
                        <a:rPr lang="en-GB" sz="1100" dirty="0" smtClean="0">
                          <a:solidFill>
                            <a:srgbClr val="FF0000"/>
                          </a:solidFill>
                          <a:effectLst/>
                        </a:rPr>
                        <a:t>Shore Crab</a:t>
                      </a:r>
                      <a:endParaRPr lang="en-GB" sz="105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i="1" dirty="0" err="1" smtClean="0">
                          <a:solidFill>
                            <a:srgbClr val="FF0000"/>
                          </a:solidFill>
                          <a:effectLst/>
                        </a:rPr>
                        <a:t>Carcinus</a:t>
                      </a:r>
                      <a:r>
                        <a:rPr lang="en-GB" sz="1200" i="1" baseline="0" dirty="0" smtClean="0">
                          <a:solidFill>
                            <a:srgbClr val="FF0000"/>
                          </a:solidFill>
                          <a:effectLst/>
                        </a:rPr>
                        <a:t> </a:t>
                      </a:r>
                      <a:r>
                        <a:rPr lang="en-GB" sz="1200" i="1" baseline="0" dirty="0" err="1" smtClean="0">
                          <a:solidFill>
                            <a:srgbClr val="FF0000"/>
                          </a:solidFill>
                          <a:effectLst/>
                        </a:rPr>
                        <a:t>maenas</a:t>
                      </a:r>
                      <a:endParaRPr lang="en-GB" sz="11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smtClean="0">
                          <a:solidFill>
                            <a:srgbClr val="FF0000"/>
                          </a:solidFill>
                          <a:effectLst/>
                        </a:rPr>
                        <a:t>This shell (carapace) to</a:t>
                      </a:r>
                      <a:r>
                        <a:rPr lang="en-GB" sz="1200" baseline="0" dirty="0" smtClean="0">
                          <a:solidFill>
                            <a:srgbClr val="FF0000"/>
                          </a:solidFill>
                          <a:effectLst/>
                        </a:rPr>
                        <a:t> protect it from predators.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smtClean="0">
                          <a:solidFill>
                            <a:srgbClr val="FF0000"/>
                          </a:solidFill>
                          <a:effectLst/>
                          <a:latin typeface="+mn-lt"/>
                          <a:ea typeface="+mn-ea"/>
                          <a:cs typeface="+mn-cs"/>
                        </a:rPr>
                        <a:t>Morphological</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041276015"/>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538169920"/>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23939300"/>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679458075"/>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506448514"/>
                  </a:ext>
                </a:extLst>
              </a:tr>
              <a:tr h="56683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80274784"/>
                  </a:ext>
                </a:extLst>
              </a:tr>
            </a:tbl>
          </a:graphicData>
        </a:graphic>
      </p:graphicFrame>
      <p:sp>
        <p:nvSpPr>
          <p:cNvPr id="9" name="Rounded Rectangle 3">
            <a:extLst>
              <a:ext uri="{FF2B5EF4-FFF2-40B4-BE49-F238E27FC236}">
                <a16:creationId xmlns:a16="http://schemas.microsoft.com/office/drawing/2014/main" id="{FCC8FC75-B7E0-42EC-9947-095948200C34}"/>
              </a:ext>
            </a:extLst>
          </p:cNvPr>
          <p:cNvSpPr/>
          <p:nvPr/>
        </p:nvSpPr>
        <p:spPr>
          <a:xfrm>
            <a:off x="526222" y="5221505"/>
            <a:ext cx="5861700" cy="741413"/>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We have focused on animals and plants living in rock pools. Can you think of examples from different habitats. Give two examples of a behavioural and morphological adaptation below Use an internet search to find their scientific names:</a:t>
            </a:r>
          </a:p>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279DFA08-2C40-4D6D-801D-23704855EA7D}"/>
              </a:ext>
            </a:extLst>
          </p:cNvPr>
          <p:cNvGraphicFramePr>
            <a:graphicFrameLocks noGrp="1"/>
          </p:cNvGraphicFramePr>
          <p:nvPr>
            <p:extLst>
              <p:ext uri="{D42A27DB-BD31-4B8C-83A1-F6EECF244321}">
                <p14:modId xmlns:p14="http://schemas.microsoft.com/office/powerpoint/2010/main" val="3716132063"/>
              </p:ext>
            </p:extLst>
          </p:nvPr>
        </p:nvGraphicFramePr>
        <p:xfrm>
          <a:off x="546446" y="6066300"/>
          <a:ext cx="5848819" cy="2479414"/>
        </p:xfrm>
        <a:graphic>
          <a:graphicData uri="http://schemas.openxmlformats.org/drawingml/2006/table">
            <a:tbl>
              <a:tblPr firstRow="1" firstCol="1" bandRow="1">
                <a:tableStyleId>{5940675A-B579-460E-94D1-54222C63F5DA}</a:tableStyleId>
              </a:tblPr>
              <a:tblGrid>
                <a:gridCol w="883796">
                  <a:extLst>
                    <a:ext uri="{9D8B030D-6E8A-4147-A177-3AD203B41FA5}">
                      <a16:colId xmlns:a16="http://schemas.microsoft.com/office/drawing/2014/main" val="1838717784"/>
                    </a:ext>
                  </a:extLst>
                </a:gridCol>
                <a:gridCol w="975116">
                  <a:extLst>
                    <a:ext uri="{9D8B030D-6E8A-4147-A177-3AD203B41FA5}">
                      <a16:colId xmlns:a16="http://schemas.microsoft.com/office/drawing/2014/main" val="3102250075"/>
                    </a:ext>
                  </a:extLst>
                </a:gridCol>
                <a:gridCol w="2874980">
                  <a:extLst>
                    <a:ext uri="{9D8B030D-6E8A-4147-A177-3AD203B41FA5}">
                      <a16:colId xmlns:a16="http://schemas.microsoft.com/office/drawing/2014/main" val="4137296800"/>
                    </a:ext>
                  </a:extLst>
                </a:gridCol>
                <a:gridCol w="1114927">
                  <a:extLst>
                    <a:ext uri="{9D8B030D-6E8A-4147-A177-3AD203B41FA5}">
                      <a16:colId xmlns:a16="http://schemas.microsoft.com/office/drawing/2014/main" val="4112452865"/>
                    </a:ext>
                  </a:extLst>
                </a:gridCol>
              </a:tblGrid>
              <a:tr h="36000">
                <a:tc>
                  <a:txBody>
                    <a:bodyPr/>
                    <a:lstStyle/>
                    <a:p>
                      <a:pPr algn="l">
                        <a:lnSpc>
                          <a:spcPct val="107000"/>
                        </a:lnSpc>
                        <a:spcAft>
                          <a:spcPts val="800"/>
                        </a:spcAft>
                      </a:pPr>
                      <a:r>
                        <a:rPr lang="en-GB" sz="1200" b="1" dirty="0">
                          <a:effectLst/>
                        </a:rPr>
                        <a:t>Common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Scientific name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Adaptation and reason for adaptation</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b="1" dirty="0">
                          <a:effectLst/>
                        </a:rPr>
                        <a:t>Behavioural / Morphological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1447860263"/>
                  </a:ext>
                </a:extLst>
              </a:tr>
              <a:tr h="522000">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5386143"/>
                  </a:ext>
                </a:extLst>
              </a:tr>
              <a:tr h="52200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389047918"/>
                  </a:ext>
                </a:extLst>
              </a:tr>
              <a:tr h="522000">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282533023"/>
                  </a:ext>
                </a:extLst>
              </a:tr>
              <a:tr h="522000">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284122685"/>
                  </a:ext>
                </a:extLst>
              </a:tr>
            </a:tbl>
          </a:graphicData>
        </a:graphic>
      </p:graphicFrame>
      <p:sp>
        <p:nvSpPr>
          <p:cNvPr id="10" name="Rounded Rectangle 3">
            <a:extLst>
              <a:ext uri="{FF2B5EF4-FFF2-40B4-BE49-F238E27FC236}">
                <a16:creationId xmlns:a16="http://schemas.microsoft.com/office/drawing/2014/main" id="{D1CB8856-7571-4903-A4A3-94EE87BF3EC0}"/>
              </a:ext>
            </a:extLst>
          </p:cNvPr>
          <p:cNvSpPr/>
          <p:nvPr/>
        </p:nvSpPr>
        <p:spPr>
          <a:xfrm>
            <a:off x="526222" y="717392"/>
            <a:ext cx="5869043" cy="504000"/>
          </a:xfrm>
          <a:prstGeom prst="roundRect">
            <a:avLst>
              <a:gd name="adj" fmla="val 12784"/>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From what you have found out in the fieldtrip, complete the table below with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238607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 name="ARTICULATE_SLIDE_COUNT" val="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D1D06D666C4748976BA9387EA5244D" ma:contentTypeVersion="14" ma:contentTypeDescription="Create a new document." ma:contentTypeScope="" ma:versionID="3bf44f34032ddb464c395a652f1d292f">
  <xsd:schema xmlns:xsd="http://www.w3.org/2001/XMLSchema" xmlns:xs="http://www.w3.org/2001/XMLSchema" xmlns:p="http://schemas.microsoft.com/office/2006/metadata/properties" xmlns:ns3="3464f95e-9c11-4c7e-9caf-1a6074870228" xmlns:ns4="819a3e17-521a-4a3d-8bcf-08a89abf9538" targetNamespace="http://schemas.microsoft.com/office/2006/metadata/properties" ma:root="true" ma:fieldsID="8cd3a6ff763eb7da68e2720a80000c73" ns3:_="" ns4:_="">
    <xsd:import namespace="3464f95e-9c11-4c7e-9caf-1a6074870228"/>
    <xsd:import namespace="819a3e17-521a-4a3d-8bcf-08a89abf953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4f95e-9c11-4c7e-9caf-1a60748702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9a3e17-521a-4a3d-8bcf-08a89abf95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A84662-D8E1-46AB-9E30-B4670A0B46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4f95e-9c11-4c7e-9caf-1a6074870228"/>
    <ds:schemaRef ds:uri="819a3e17-521a-4a3d-8bcf-08a89abf95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EB7D6C-936C-4A07-9983-1866E095504C}">
  <ds:schemaRefs>
    <ds:schemaRef ds:uri="http://schemas.microsoft.com/sharepoint/v3/contenttype/forms"/>
  </ds:schemaRefs>
</ds:datastoreItem>
</file>

<file path=customXml/itemProps3.xml><?xml version="1.0" encoding="utf-8"?>
<ds:datastoreItem xmlns:ds="http://schemas.openxmlformats.org/officeDocument/2006/customXml" ds:itemID="{D737E6A7-2DC3-40BB-9DDA-23D1156ADCF9}">
  <ds:schemaRefs>
    <ds:schemaRef ds:uri="http://purl.org/dc/elements/1.1/"/>
    <ds:schemaRef ds:uri="http://schemas.microsoft.com/office/2006/metadata/properties"/>
    <ds:schemaRef ds:uri="819a3e17-521a-4a3d-8bcf-08a89abf9538"/>
    <ds:schemaRef ds:uri="http://purl.org/dc/terms/"/>
    <ds:schemaRef ds:uri="3464f95e-9c11-4c7e-9caf-1a6074870228"/>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220</TotalTime>
  <Words>448</Words>
  <Application>Microsoft Office PowerPoint</Application>
  <PresentationFormat>A4 Paper (210x297 mm)</PresentationFormat>
  <Paragraphs>70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Tompsett [sct13] (Staff)</dc:creator>
  <cp:lastModifiedBy>Scott Tompsett [sct13] (Staff)</cp:lastModifiedBy>
  <cp:revision>7</cp:revision>
  <dcterms:created xsi:type="dcterms:W3CDTF">2021-08-17T08:00:26Z</dcterms:created>
  <dcterms:modified xsi:type="dcterms:W3CDTF">2021-12-16T11:56:35Z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245AE811-849B-4222-9FA2-1415645E9E98</vt:lpwstr>
  </property>
  <property fmtid="{D5CDD505-2E9C-101B-9397-08002B2CF9AE}" pid="3" name="ArticulatePath">
    <vt:lpwstr>Presentation2</vt:lpwstr>
  </property>
  <property fmtid="{D5CDD505-2E9C-101B-9397-08002B2CF9AE}" pid="4" name="ContentTypeId">
    <vt:lpwstr>0x010100C0D1D06D666C4748976BA9387EA5244D</vt:lpwstr>
  </property>
</Properties>
</file>