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6858000" cy="9906000" type="A4"/>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5" d="100"/>
          <a:sy n="75" d="100"/>
        </p:scale>
        <p:origin x="24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tags" Target="tags/tag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23824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417082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81858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69558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4985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FA6BA6-8E70-4628-9CDD-091E0E56E33D}"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513695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FA6BA6-8E70-4628-9CDD-091E0E56E33D}" type="datetimeFigureOut">
              <a:rPr lang="en-GB" smtClean="0"/>
              <a:t>16/12/2021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55718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FA6BA6-8E70-4628-9CDD-091E0E56E33D}" type="datetimeFigureOut">
              <a:rPr lang="en-GB" smtClean="0"/>
              <a:t>16/12/2021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40790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6BA6-8E70-4628-9CDD-091E0E56E33D}" type="datetimeFigureOut">
              <a:rPr lang="en-GB" smtClean="0"/>
              <a:t>16/12/2021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71507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40935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2760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DFA6BA6-8E70-4628-9CDD-091E0E56E33D}" type="datetimeFigureOut">
              <a:rPr lang="en-GB" smtClean="0"/>
              <a:t>16/12/2021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015987-3B96-4511-A436-EC906ED71A5D}" type="slidenum">
              <a:rPr lang="en-GB" smtClean="0"/>
              <a:t>‹#›</a:t>
            </a:fld>
            <a:endParaRPr lang="en-GB"/>
          </a:p>
        </p:txBody>
      </p:sp>
    </p:spTree>
    <p:extLst>
      <p:ext uri="{BB962C8B-B14F-4D97-AF65-F5344CB8AC3E}">
        <p14:creationId xmlns:p14="http://schemas.microsoft.com/office/powerpoint/2010/main" val="1265675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373487" y="244699"/>
            <a:ext cx="6194738" cy="584775"/>
          </a:xfrm>
          <a:prstGeom prst="rect">
            <a:avLst/>
          </a:prstGeom>
          <a:noFill/>
        </p:spPr>
        <p:txBody>
          <a:bodyPr wrap="square" rtlCol="0">
            <a:spAutoFit/>
          </a:bodyPr>
          <a:lstStyle/>
          <a:p>
            <a:r>
              <a:rPr lang="en-GB" sz="1400" b="1" dirty="0" smtClean="0">
                <a:effectLst/>
                <a:latin typeface="Arial" panose="020B0604020202020204" pitchFamily="34" charset="0"/>
                <a:ea typeface="Calibri" panose="020F0502020204030204" pitchFamily="34" charset="0"/>
                <a:cs typeface="Times New Roman" panose="02020603050405020304" pitchFamily="18" charset="0"/>
              </a:rPr>
              <a:t>CLASSIFICATION AND BIODIVERSITY 1	 		WJEC UNIT 4.1</a:t>
            </a:r>
            <a:endParaRPr lang="en-GB" sz="1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2">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sp>
        <p:nvSpPr>
          <p:cNvPr id="6" name="Rounded Rectangle 1">
            <a:extLst>
              <a:ext uri="{FF2B5EF4-FFF2-40B4-BE49-F238E27FC236}">
                <a16:creationId xmlns:a16="http://schemas.microsoft.com/office/drawing/2014/main" id="{852D2C19-4896-4BD9-AF13-B0BA38CA40F7}"/>
              </a:ext>
            </a:extLst>
          </p:cNvPr>
          <p:cNvSpPr/>
          <p:nvPr/>
        </p:nvSpPr>
        <p:spPr>
          <a:xfrm>
            <a:off x="289774" y="829474"/>
            <a:ext cx="6194737" cy="847725"/>
          </a:xfrm>
          <a:prstGeom prst="roundRect">
            <a:avLst>
              <a:gd name="adj" fmla="val 880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300" b="1" dirty="0">
                <a:solidFill>
                  <a:srgbClr val="000000"/>
                </a:solidFill>
                <a:effectLst/>
                <a:ea typeface="Calibri" panose="020F0502020204030204" pitchFamily="34" charset="0"/>
                <a:cs typeface="Calibri" panose="020F0502020204030204" pitchFamily="34" charset="0"/>
              </a:rPr>
              <a:t>1. Identifying organisms using a key:</a:t>
            </a:r>
            <a:endParaRPr lang="en-GB" sz="13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Print out the key and cut out the different organisms. Use the descriptions of each, and your knowledge from the field trip to glue them in the correct position on the key.</a:t>
            </a:r>
            <a:endParaRPr lang="en-GB" sz="12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solidFill>
                  <a:srgbClr val="000000"/>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sp>
        <p:nvSpPr>
          <p:cNvPr id="7" name="Rounded Rectangle 2">
            <a:extLst>
              <a:ext uri="{FF2B5EF4-FFF2-40B4-BE49-F238E27FC236}">
                <a16:creationId xmlns:a16="http://schemas.microsoft.com/office/drawing/2014/main" id="{3CAE4F81-E27A-4A8F-8F34-4074F566D609}"/>
              </a:ext>
            </a:extLst>
          </p:cNvPr>
          <p:cNvSpPr/>
          <p:nvPr/>
        </p:nvSpPr>
        <p:spPr>
          <a:xfrm>
            <a:off x="289772" y="1844430"/>
            <a:ext cx="6194737" cy="3680607"/>
          </a:xfrm>
          <a:prstGeom prst="roundRect">
            <a:avLst>
              <a:gd name="adj" fmla="val 258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ea typeface="Calibri" panose="020F0502020204030204" pitchFamily="34" charset="0"/>
                <a:cs typeface="Calibri" panose="020F0502020204030204" pitchFamily="34" charset="0"/>
              </a:rPr>
              <a:t>2. Scientific names: </a:t>
            </a:r>
            <a:endParaRPr lang="en-GB" sz="1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Circle the correct format for the scientific name of the shore crab below:</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err="1">
                <a:solidFill>
                  <a:srgbClr val="000000"/>
                </a:solidFill>
                <a:effectLst/>
                <a:ea typeface="Calibri" panose="020F0502020204030204" pitchFamily="34" charset="0"/>
                <a:cs typeface="Calibri" panose="020F0502020204030204" pitchFamily="34" charset="0"/>
              </a:rPr>
              <a:t>Carcinus</a:t>
            </a:r>
            <a:r>
              <a:rPr lang="en-GB" sz="1200" dirty="0">
                <a:solidFill>
                  <a:srgbClr val="000000"/>
                </a:solidFill>
                <a:effectLst/>
                <a:ea typeface="Calibri" panose="020F0502020204030204" pitchFamily="34" charset="0"/>
                <a:cs typeface="Calibri" panose="020F0502020204030204" pitchFamily="34" charset="0"/>
              </a:rPr>
              <a:t> </a:t>
            </a:r>
            <a:r>
              <a:rPr lang="en-GB" sz="1200" dirty="0" err="1">
                <a:solidFill>
                  <a:srgbClr val="000000"/>
                </a:solidFill>
                <a:effectLst/>
                <a:ea typeface="Calibri" panose="020F0502020204030204" pitchFamily="34" charset="0"/>
                <a:cs typeface="Calibri" panose="020F0502020204030204" pitchFamily="34" charset="0"/>
              </a:rPr>
              <a:t>maenas</a:t>
            </a:r>
            <a:r>
              <a:rPr lang="en-GB" sz="1200" dirty="0">
                <a:solidFill>
                  <a:srgbClr val="000000"/>
                </a:solidFill>
                <a:effectLst/>
                <a:ea typeface="Calibri" panose="020F0502020204030204" pitchFamily="34" charset="0"/>
                <a:cs typeface="Calibri" panose="020F0502020204030204" pitchFamily="34" charset="0"/>
              </a:rPr>
              <a:t> 	</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ea typeface="Calibri" panose="020F0502020204030204" pitchFamily="34" charset="0"/>
                <a:cs typeface="Calibri" panose="020F0502020204030204" pitchFamily="34" charset="0"/>
              </a:rPr>
              <a:t>Carcinus</a:t>
            </a:r>
            <a:r>
              <a:rPr lang="en-GB" sz="1200" i="1" dirty="0">
                <a:solidFill>
                  <a:srgbClr val="000000"/>
                </a:solidFill>
                <a:effectLst/>
                <a:ea typeface="Calibri" panose="020F0502020204030204" pitchFamily="34" charset="0"/>
                <a:cs typeface="Calibri" panose="020F0502020204030204" pitchFamily="34" charset="0"/>
              </a:rPr>
              <a:t> </a:t>
            </a:r>
            <a:r>
              <a:rPr lang="en-GB" sz="1200" i="1" dirty="0" err="1">
                <a:solidFill>
                  <a:srgbClr val="000000"/>
                </a:solidFill>
                <a:effectLst/>
                <a:ea typeface="Calibri" panose="020F0502020204030204" pitchFamily="34" charset="0"/>
                <a:cs typeface="Calibri" panose="020F0502020204030204" pitchFamily="34" charset="0"/>
              </a:rPr>
              <a:t>Maenas</a:t>
            </a:r>
            <a:r>
              <a:rPr lang="en-GB" sz="1200" dirty="0">
                <a:solidFill>
                  <a:srgbClr val="000000"/>
                </a:solidFill>
                <a:effectLst/>
                <a:ea typeface="Calibri" panose="020F0502020204030204" pitchFamily="34" charset="0"/>
                <a:cs typeface="Calibri" panose="020F0502020204030204" pitchFamily="34" charset="0"/>
              </a:rPr>
              <a:t>	</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ea typeface="Calibri" panose="020F0502020204030204" pitchFamily="34" charset="0"/>
                <a:cs typeface="Calibri" panose="020F0502020204030204" pitchFamily="34" charset="0"/>
              </a:rPr>
              <a:t>carcinus</a:t>
            </a:r>
            <a:r>
              <a:rPr lang="en-GB" sz="1200" i="1" dirty="0">
                <a:solidFill>
                  <a:srgbClr val="000000"/>
                </a:solidFill>
                <a:effectLst/>
                <a:ea typeface="Calibri" panose="020F0502020204030204" pitchFamily="34" charset="0"/>
                <a:cs typeface="Calibri" panose="020F0502020204030204" pitchFamily="34" charset="0"/>
              </a:rPr>
              <a:t> </a:t>
            </a:r>
            <a:r>
              <a:rPr lang="en-GB" sz="1200" i="1" dirty="0" err="1">
                <a:solidFill>
                  <a:srgbClr val="000000"/>
                </a:solidFill>
                <a:effectLst/>
                <a:ea typeface="Calibri" panose="020F0502020204030204" pitchFamily="34" charset="0"/>
                <a:cs typeface="Calibri" panose="020F0502020204030204" pitchFamily="34" charset="0"/>
              </a:rPr>
              <a:t>Maenas</a:t>
            </a:r>
            <a:r>
              <a:rPr lang="en-GB" sz="1200" dirty="0">
                <a:solidFill>
                  <a:srgbClr val="000000"/>
                </a:solidFill>
                <a:effectLst/>
                <a:ea typeface="Calibri" panose="020F0502020204030204" pitchFamily="34" charset="0"/>
                <a:cs typeface="Calibri" panose="020F0502020204030204" pitchFamily="34" charset="0"/>
              </a:rPr>
              <a:t>	</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ea typeface="Calibri" panose="020F0502020204030204" pitchFamily="34" charset="0"/>
                <a:cs typeface="Calibri" panose="020F0502020204030204" pitchFamily="34" charset="0"/>
              </a:rPr>
              <a:t>Carcinus</a:t>
            </a:r>
            <a:r>
              <a:rPr lang="en-GB" sz="1200" i="1" dirty="0">
                <a:solidFill>
                  <a:srgbClr val="000000"/>
                </a:solidFill>
                <a:effectLst/>
                <a:ea typeface="Calibri" panose="020F0502020204030204" pitchFamily="34" charset="0"/>
                <a:cs typeface="Calibri" panose="020F0502020204030204" pitchFamily="34" charset="0"/>
              </a:rPr>
              <a:t> </a:t>
            </a:r>
            <a:r>
              <a:rPr lang="en-GB" sz="1200" i="1" dirty="0" err="1">
                <a:solidFill>
                  <a:srgbClr val="000000"/>
                </a:solidFill>
                <a:effectLst/>
                <a:ea typeface="Calibri" panose="020F0502020204030204" pitchFamily="34" charset="0"/>
                <a:cs typeface="Calibri" panose="020F0502020204030204" pitchFamily="34" charset="0"/>
              </a:rPr>
              <a:t>maenas</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err="1">
                <a:solidFill>
                  <a:srgbClr val="000000"/>
                </a:solidFill>
                <a:effectLst/>
                <a:ea typeface="Calibri" panose="020F0502020204030204" pitchFamily="34" charset="0"/>
                <a:cs typeface="Calibri" panose="020F0502020204030204" pitchFamily="34" charset="0"/>
              </a:rPr>
              <a:t>carcinus</a:t>
            </a:r>
            <a:r>
              <a:rPr lang="en-GB" sz="1200" dirty="0">
                <a:solidFill>
                  <a:srgbClr val="000000"/>
                </a:solidFill>
                <a:effectLst/>
                <a:ea typeface="Calibri" panose="020F0502020204030204" pitchFamily="34" charset="0"/>
                <a:cs typeface="Calibri" panose="020F0502020204030204" pitchFamily="34" charset="0"/>
              </a:rPr>
              <a:t> </a:t>
            </a:r>
            <a:r>
              <a:rPr lang="en-GB" sz="1200" dirty="0" err="1">
                <a:solidFill>
                  <a:srgbClr val="000000"/>
                </a:solidFill>
                <a:effectLst/>
                <a:ea typeface="Calibri" panose="020F0502020204030204" pitchFamily="34" charset="0"/>
                <a:cs typeface="Calibri" panose="020F0502020204030204" pitchFamily="34" charset="0"/>
              </a:rPr>
              <a:t>maenas</a:t>
            </a:r>
            <a:r>
              <a:rPr lang="en-GB" sz="1200" dirty="0">
                <a:solidFill>
                  <a:srgbClr val="000000"/>
                </a:solidFill>
                <a:effectLst/>
                <a:ea typeface="Calibri" panose="020F0502020204030204" pitchFamily="34" charset="0"/>
                <a:cs typeface="Calibri" panose="020F0502020204030204" pitchFamily="34" charset="0"/>
              </a:rPr>
              <a:t> </a:t>
            </a:r>
            <a:endParaRPr lang="en-GB" sz="1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In which order are the two parts of the scientific name always found?</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effectLst/>
                <a:ea typeface="Calibri" panose="020F0502020204030204" pitchFamily="34" charset="0"/>
                <a:cs typeface="Calibri" panose="020F0502020204030204" pitchFamily="34" charset="0"/>
              </a:rPr>
              <a:t>Family followed by species</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effectLst/>
                <a:ea typeface="Calibri" panose="020F0502020204030204" pitchFamily="34" charset="0"/>
                <a:cs typeface="Calibri" panose="020F0502020204030204" pitchFamily="34" charset="0"/>
              </a:rPr>
              <a:t>Species followed by genus</a:t>
            </a:r>
            <a:endParaRPr lang="en-GB" sz="12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a:solidFill>
                  <a:srgbClr val="000000"/>
                </a:solidFill>
                <a:effectLst/>
                <a:ea typeface="Calibri" panose="020F0502020204030204" pitchFamily="34" charset="0"/>
                <a:cs typeface="Calibri" panose="020F0502020204030204" pitchFamily="34" charset="0"/>
              </a:rPr>
              <a:t>Genus followed by species</a:t>
            </a:r>
            <a:endParaRPr lang="en-GB" sz="1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Why do scientists use scientific names when describing different species</a:t>
            </a:r>
            <a:r>
              <a:rPr lang="en-GB" sz="1200" dirty="0" smtClean="0">
                <a:solidFill>
                  <a:srgbClr val="000000"/>
                </a:solidFill>
                <a:effectLst/>
                <a:ea typeface="Calibri" panose="020F0502020204030204" pitchFamily="34" charset="0"/>
                <a:cs typeface="Calibri" panose="020F0502020204030204" pitchFamily="34" charset="0"/>
              </a:rPr>
              <a:t>?</a:t>
            </a:r>
            <a:endParaRPr lang="en-GB" sz="1200" dirty="0">
              <a:ea typeface="Calibri" panose="020F0502020204030204" pitchFamily="34" charset="0"/>
              <a:cs typeface="Times New Roman" panose="02020603050405020304" pitchFamily="18" charset="0"/>
            </a:endParaRPr>
          </a:p>
          <a:p>
            <a:pPr>
              <a:lnSpc>
                <a:spcPct val="107000"/>
              </a:lnSpc>
              <a:spcAft>
                <a:spcPts val="800"/>
              </a:spcAft>
            </a:pPr>
            <a:r>
              <a:rPr lang="en-GB" sz="1200" dirty="0" smtClean="0">
                <a:solidFill>
                  <a:srgbClr val="FF0000"/>
                </a:solidFill>
                <a:effectLst/>
                <a:ea typeface="Calibri" panose="020F0502020204030204" pitchFamily="34" charset="0"/>
                <a:cs typeface="Times New Roman" panose="02020603050405020304" pitchFamily="18" charset="0"/>
              </a:rPr>
              <a:t>To be universally understood.</a:t>
            </a:r>
            <a:r>
              <a:rPr lang="en-GB" sz="1300" dirty="0">
                <a:solidFill>
                  <a:srgbClr val="FF0000"/>
                </a:solidFill>
                <a:effectLst/>
                <a:ea typeface="Calibri" panose="020F0502020204030204" pitchFamily="34" charset="0"/>
                <a:cs typeface="Times New Roman" panose="02020603050405020304" pitchFamily="18" charset="0"/>
              </a:rPr>
              <a:t> </a:t>
            </a:r>
          </a:p>
        </p:txBody>
      </p:sp>
      <p:sp>
        <p:nvSpPr>
          <p:cNvPr id="8" name="Rounded Rectangle 3">
            <a:extLst>
              <a:ext uri="{FF2B5EF4-FFF2-40B4-BE49-F238E27FC236}">
                <a16:creationId xmlns:a16="http://schemas.microsoft.com/office/drawing/2014/main" id="{ECC7E863-0F46-4AF5-B499-DBE367CC3D1B}"/>
              </a:ext>
            </a:extLst>
          </p:cNvPr>
          <p:cNvSpPr/>
          <p:nvPr/>
        </p:nvSpPr>
        <p:spPr>
          <a:xfrm>
            <a:off x="289771" y="5692268"/>
            <a:ext cx="6194737" cy="2714625"/>
          </a:xfrm>
          <a:prstGeom prst="roundRect">
            <a:avLst>
              <a:gd name="adj" fmla="val 3539"/>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ea typeface="Calibri" panose="020F0502020204030204" pitchFamily="34" charset="0"/>
                <a:cs typeface="Calibri" panose="020F0502020204030204" pitchFamily="34" charset="0"/>
              </a:rPr>
              <a:t>Adaptations:</a:t>
            </a:r>
            <a:endParaRPr lang="en-GB" sz="1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During the </a:t>
            </a:r>
            <a:r>
              <a:rPr lang="en-GB" sz="1200" dirty="0" smtClean="0">
                <a:solidFill>
                  <a:srgbClr val="000000"/>
                </a:solidFill>
                <a:effectLst/>
                <a:ea typeface="Calibri" panose="020F0502020204030204" pitchFamily="34" charset="0"/>
                <a:cs typeface="Calibri" panose="020F0502020204030204" pitchFamily="34" charset="0"/>
              </a:rPr>
              <a:t>field trip </a:t>
            </a:r>
            <a:r>
              <a:rPr lang="en-GB" sz="1200" dirty="0">
                <a:solidFill>
                  <a:srgbClr val="000000"/>
                </a:solidFill>
                <a:effectLst/>
                <a:ea typeface="Calibri" panose="020F0502020204030204" pitchFamily="34" charset="0"/>
                <a:cs typeface="Calibri" panose="020F0502020204030204" pitchFamily="34" charset="0"/>
              </a:rPr>
              <a:t>you will have seen animals and plants that have evolved special adaptations to survive in the different conditions of their habitat. These adaptations fall into two categories:</a:t>
            </a:r>
            <a:endParaRPr lang="en-GB" sz="1200" dirty="0">
              <a:effectLst/>
              <a:ea typeface="Calibri" panose="020F0502020204030204" pitchFamily="34" charset="0"/>
              <a:cs typeface="Times New Roman" panose="02020603050405020304" pitchFamily="18" charset="0"/>
            </a:endParaRPr>
          </a:p>
          <a:p>
            <a:pPr marL="457200">
              <a:lnSpc>
                <a:spcPct val="107000"/>
              </a:lnSpc>
              <a:spcAft>
                <a:spcPts val="800"/>
              </a:spcAft>
            </a:pPr>
            <a:r>
              <a:rPr lang="en-GB" sz="1200" b="1" i="1" dirty="0">
                <a:solidFill>
                  <a:srgbClr val="000000"/>
                </a:solidFill>
                <a:effectLst/>
                <a:ea typeface="Calibri" panose="020F0502020204030204" pitchFamily="34" charset="0"/>
                <a:cs typeface="Calibri" panose="020F0502020204030204" pitchFamily="34" charset="0"/>
              </a:rPr>
              <a:t>Behavioural adaptations – </a:t>
            </a:r>
            <a:r>
              <a:rPr lang="en-GB" sz="1200" dirty="0">
                <a:solidFill>
                  <a:srgbClr val="000000"/>
                </a:solidFill>
                <a:effectLst/>
                <a:ea typeface="Calibri" panose="020F0502020204030204" pitchFamily="34" charset="0"/>
                <a:cs typeface="Calibri" panose="020F0502020204030204" pitchFamily="34" charset="0"/>
              </a:rPr>
              <a:t>Where an organism has developed a behaviour that helps it survive e.g. sticking onto rocks when the tide goes out.</a:t>
            </a:r>
            <a:endParaRPr lang="en-GB" sz="1200" dirty="0">
              <a:effectLst/>
              <a:ea typeface="Calibri" panose="020F0502020204030204" pitchFamily="34" charset="0"/>
              <a:cs typeface="Times New Roman" panose="02020603050405020304" pitchFamily="18" charset="0"/>
            </a:endParaRPr>
          </a:p>
          <a:p>
            <a:pPr marL="457200">
              <a:lnSpc>
                <a:spcPct val="107000"/>
              </a:lnSpc>
              <a:spcAft>
                <a:spcPts val="800"/>
              </a:spcAft>
            </a:pPr>
            <a:r>
              <a:rPr lang="en-GB" sz="1200" b="1" i="1" dirty="0">
                <a:solidFill>
                  <a:srgbClr val="000000"/>
                </a:solidFill>
                <a:effectLst/>
                <a:ea typeface="Calibri" panose="020F0502020204030204" pitchFamily="34" charset="0"/>
                <a:cs typeface="Calibri" panose="020F0502020204030204" pitchFamily="34" charset="0"/>
              </a:rPr>
              <a:t>Morphological adaptations – </a:t>
            </a:r>
            <a:r>
              <a:rPr lang="en-GB" sz="1200" dirty="0">
                <a:solidFill>
                  <a:srgbClr val="000000"/>
                </a:solidFill>
                <a:effectLst/>
                <a:ea typeface="Calibri" panose="020F0502020204030204" pitchFamily="34" charset="0"/>
                <a:cs typeface="Calibri" panose="020F0502020204030204" pitchFamily="34" charset="0"/>
              </a:rPr>
              <a:t>Where an organism has evolved a physical feature e.g. claws for capturing prey. </a:t>
            </a:r>
            <a:endParaRPr lang="en-GB" sz="12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ea typeface="Calibri" panose="020F0502020204030204" pitchFamily="34" charset="0"/>
                <a:cs typeface="Calibri" panose="020F0502020204030204" pitchFamily="34" charset="0"/>
              </a:rPr>
              <a:t>From what you have found out complete the table overleaf with three examples of a </a:t>
            </a:r>
            <a:r>
              <a:rPr lang="en-GB" sz="1200" i="1" dirty="0">
                <a:solidFill>
                  <a:srgbClr val="000000"/>
                </a:solidFill>
                <a:effectLst/>
                <a:ea typeface="Calibri" panose="020F0502020204030204" pitchFamily="34" charset="0"/>
                <a:cs typeface="Calibri" panose="020F0502020204030204" pitchFamily="34" charset="0"/>
              </a:rPr>
              <a:t>behavioural</a:t>
            </a:r>
            <a:r>
              <a:rPr lang="en-GB" sz="1200" dirty="0">
                <a:solidFill>
                  <a:srgbClr val="000000"/>
                </a:solidFill>
                <a:effectLst/>
                <a:ea typeface="Calibri" panose="020F0502020204030204" pitchFamily="34" charset="0"/>
                <a:cs typeface="Calibri" panose="020F0502020204030204" pitchFamily="34" charset="0"/>
              </a:rPr>
              <a:t> and three examples of a </a:t>
            </a:r>
            <a:r>
              <a:rPr lang="en-GB" sz="1200" i="1" dirty="0">
                <a:solidFill>
                  <a:srgbClr val="000000"/>
                </a:solidFill>
                <a:effectLst/>
                <a:ea typeface="Calibri" panose="020F0502020204030204" pitchFamily="34" charset="0"/>
                <a:cs typeface="Calibri" panose="020F0502020204030204" pitchFamily="34" charset="0"/>
              </a:rPr>
              <a:t>morphological</a:t>
            </a:r>
            <a:r>
              <a:rPr lang="en-GB" sz="1200" dirty="0">
                <a:solidFill>
                  <a:srgbClr val="000000"/>
                </a:solidFill>
                <a:effectLst/>
                <a:ea typeface="Calibri" panose="020F0502020204030204" pitchFamily="34" charset="0"/>
                <a:cs typeface="Calibri" panose="020F0502020204030204" pitchFamily="34" charset="0"/>
              </a:rPr>
              <a:t> adaptation.</a:t>
            </a:r>
            <a:endParaRPr lang="en-GB" sz="12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300" dirty="0">
                <a:effectLst/>
                <a:ea typeface="Calibri" panose="020F0502020204030204" pitchFamily="34" charset="0"/>
                <a:cs typeface="Times New Roman" panose="02020603050405020304" pitchFamily="18" charset="0"/>
              </a:rPr>
              <a:t> </a:t>
            </a:r>
          </a:p>
        </p:txBody>
      </p:sp>
      <p:sp>
        <p:nvSpPr>
          <p:cNvPr id="2" name="Oval 1"/>
          <p:cNvSpPr/>
          <p:nvPr/>
        </p:nvSpPr>
        <p:spPr>
          <a:xfrm>
            <a:off x="546100" y="3022600"/>
            <a:ext cx="1485900" cy="3302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546100" y="4219022"/>
            <a:ext cx="2108200" cy="3302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3600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475087" y="244699"/>
            <a:ext cx="6194738" cy="584775"/>
          </a:xfrm>
          <a:prstGeom prst="rect">
            <a:avLst/>
          </a:prstGeom>
          <a:noFill/>
        </p:spPr>
        <p:txBody>
          <a:bodyPr wrap="square" rtlCol="0">
            <a:spAutoFit/>
          </a:bodyPr>
          <a:lstStyle/>
          <a:p>
            <a:r>
              <a:rPr lang="en-GB" sz="1400" b="1" dirty="0" smtClean="0">
                <a:effectLst/>
                <a:latin typeface="Arial" panose="020B0604020202020204" pitchFamily="34" charset="0"/>
                <a:ea typeface="Calibri" panose="020F0502020204030204" pitchFamily="34" charset="0"/>
                <a:cs typeface="Times New Roman" panose="02020603050405020304" pitchFamily="18" charset="0"/>
              </a:rPr>
              <a:t>CLASSIFICATION AND BIODIVERSITY 1	 		WJEC UNIT 4.1</a:t>
            </a:r>
            <a:endParaRPr lang="en-GB" sz="1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2">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graphicFrame>
        <p:nvGraphicFramePr>
          <p:cNvPr id="2" name="Table 1">
            <a:extLst>
              <a:ext uri="{FF2B5EF4-FFF2-40B4-BE49-F238E27FC236}">
                <a16:creationId xmlns:a16="http://schemas.microsoft.com/office/drawing/2014/main" id="{B4656440-5CF8-46DF-9B28-CD76C36AEF94}"/>
              </a:ext>
            </a:extLst>
          </p:cNvPr>
          <p:cNvGraphicFramePr>
            <a:graphicFrameLocks noGrp="1"/>
          </p:cNvGraphicFramePr>
          <p:nvPr>
            <p:extLst>
              <p:ext uri="{D42A27DB-BD31-4B8C-83A1-F6EECF244321}">
                <p14:modId xmlns:p14="http://schemas.microsoft.com/office/powerpoint/2010/main" val="50414789"/>
              </p:ext>
            </p:extLst>
          </p:nvPr>
        </p:nvGraphicFramePr>
        <p:xfrm>
          <a:off x="539101" y="713563"/>
          <a:ext cx="5848820" cy="3617446"/>
        </p:xfrm>
        <a:graphic>
          <a:graphicData uri="http://schemas.openxmlformats.org/drawingml/2006/table">
            <a:tbl>
              <a:tblPr firstRow="1" firstCol="1" bandRow="1">
                <a:tableStyleId>{5940675A-B579-460E-94D1-54222C63F5DA}</a:tableStyleId>
              </a:tblPr>
              <a:tblGrid>
                <a:gridCol w="902285">
                  <a:extLst>
                    <a:ext uri="{9D8B030D-6E8A-4147-A177-3AD203B41FA5}">
                      <a16:colId xmlns:a16="http://schemas.microsoft.com/office/drawing/2014/main" val="2027451183"/>
                    </a:ext>
                  </a:extLst>
                </a:gridCol>
                <a:gridCol w="995514">
                  <a:extLst>
                    <a:ext uri="{9D8B030D-6E8A-4147-A177-3AD203B41FA5}">
                      <a16:colId xmlns:a16="http://schemas.microsoft.com/office/drawing/2014/main" val="2364642046"/>
                    </a:ext>
                  </a:extLst>
                </a:gridCol>
                <a:gridCol w="2888862">
                  <a:extLst>
                    <a:ext uri="{9D8B030D-6E8A-4147-A177-3AD203B41FA5}">
                      <a16:colId xmlns:a16="http://schemas.microsoft.com/office/drawing/2014/main" val="969298299"/>
                    </a:ext>
                  </a:extLst>
                </a:gridCol>
                <a:gridCol w="1062159">
                  <a:extLst>
                    <a:ext uri="{9D8B030D-6E8A-4147-A177-3AD203B41FA5}">
                      <a16:colId xmlns:a16="http://schemas.microsoft.com/office/drawing/2014/main" val="3505398270"/>
                    </a:ext>
                  </a:extLst>
                </a:gridCol>
              </a:tblGrid>
              <a:tr h="381304">
                <a:tc>
                  <a:txBody>
                    <a:bodyPr/>
                    <a:lstStyle/>
                    <a:p>
                      <a:pPr algn="l">
                        <a:lnSpc>
                          <a:spcPct val="107000"/>
                        </a:lnSpc>
                        <a:spcAft>
                          <a:spcPts val="800"/>
                        </a:spcAft>
                      </a:pPr>
                      <a:r>
                        <a:rPr lang="en-GB" sz="1200" dirty="0">
                          <a:effectLst/>
                        </a:rPr>
                        <a:t>Common name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a:effectLst/>
                        </a:rPr>
                        <a:t>Scientific name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a:effectLst/>
                        </a:rPr>
                        <a:t>Adaptation and reason for adaptation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dirty="0">
                          <a:effectLst/>
                        </a:rPr>
                        <a:t>Behavioural / Morphological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extLst>
                  <a:ext uri="{0D108BD9-81ED-4DB2-BD59-A6C34878D82A}">
                    <a16:rowId xmlns:a16="http://schemas.microsoft.com/office/drawing/2014/main" val="3376424517"/>
                  </a:ext>
                </a:extLst>
              </a:tr>
              <a:tr h="537672">
                <a:tc>
                  <a:txBody>
                    <a:bodyPr/>
                    <a:lstStyle/>
                    <a:p>
                      <a:pPr algn="l">
                        <a:lnSpc>
                          <a:spcPct val="107000"/>
                        </a:lnSpc>
                        <a:spcAft>
                          <a:spcPts val="800"/>
                        </a:spcAft>
                      </a:pPr>
                      <a:r>
                        <a:rPr lang="en-GB" sz="1200" dirty="0" smtClean="0">
                          <a:solidFill>
                            <a:srgbClr val="FF0000"/>
                          </a:solidFill>
                          <a:effectLst/>
                        </a:rPr>
                        <a:t>e.g</a:t>
                      </a:r>
                      <a:r>
                        <a:rPr lang="en-GB" sz="1200" baseline="0" dirty="0" smtClean="0">
                          <a:solidFill>
                            <a:srgbClr val="FF0000"/>
                          </a:solidFill>
                          <a:effectLst/>
                        </a:rPr>
                        <a:t>. </a:t>
                      </a:r>
                      <a:r>
                        <a:rPr lang="en-GB" sz="1200" dirty="0" smtClean="0">
                          <a:solidFill>
                            <a:srgbClr val="FF0000"/>
                          </a:solidFill>
                          <a:effectLst/>
                        </a:rPr>
                        <a:t>Shore Crab</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i="1" dirty="0" err="1" smtClean="0">
                          <a:solidFill>
                            <a:srgbClr val="FF0000"/>
                          </a:solidFill>
                          <a:effectLst/>
                        </a:rPr>
                        <a:t>Carcinus</a:t>
                      </a:r>
                      <a:r>
                        <a:rPr lang="en-GB" sz="1200" i="1" dirty="0" smtClean="0">
                          <a:solidFill>
                            <a:srgbClr val="FF0000"/>
                          </a:solidFill>
                          <a:effectLst/>
                        </a:rPr>
                        <a:t> </a:t>
                      </a:r>
                      <a:r>
                        <a:rPr lang="en-GB" sz="1200" i="1" dirty="0" err="1" smtClean="0">
                          <a:solidFill>
                            <a:srgbClr val="FF0000"/>
                          </a:solidFill>
                          <a:effectLst/>
                        </a:rPr>
                        <a:t>maenas</a:t>
                      </a:r>
                      <a:endParaRPr lang="en-GB" sz="11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smtClean="0">
                          <a:solidFill>
                            <a:srgbClr val="FF0000"/>
                          </a:solidFill>
                          <a:effectLst/>
                        </a:rPr>
                        <a:t>This shell (carapace) to</a:t>
                      </a:r>
                      <a:r>
                        <a:rPr lang="en-GB" sz="1200" baseline="0" dirty="0" smtClean="0">
                          <a:solidFill>
                            <a:srgbClr val="FF0000"/>
                          </a:solidFill>
                          <a:effectLst/>
                        </a:rPr>
                        <a:t> protect it from predators.</a:t>
                      </a:r>
                      <a:r>
                        <a:rPr lang="en-GB" sz="1200" dirty="0">
                          <a:solidFill>
                            <a:srgbClr val="FF0000"/>
                          </a:solidFill>
                          <a:effectLst/>
                        </a:rPr>
                        <a:t> </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smtClean="0">
                          <a:solidFill>
                            <a:srgbClr val="FF0000"/>
                          </a:solidFill>
                          <a:effectLst/>
                        </a:rPr>
                        <a:t>Morphological</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041276015"/>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538169920"/>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23939300"/>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679458075"/>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506448514"/>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80274784"/>
                  </a:ext>
                </a:extLst>
              </a:tr>
            </a:tbl>
          </a:graphicData>
        </a:graphic>
      </p:graphicFrame>
      <p:sp>
        <p:nvSpPr>
          <p:cNvPr id="9" name="Rounded Rectangle 3">
            <a:extLst>
              <a:ext uri="{FF2B5EF4-FFF2-40B4-BE49-F238E27FC236}">
                <a16:creationId xmlns:a16="http://schemas.microsoft.com/office/drawing/2014/main" id="{FCC8FC75-B7E0-42EC-9947-095948200C34}"/>
              </a:ext>
            </a:extLst>
          </p:cNvPr>
          <p:cNvSpPr/>
          <p:nvPr/>
        </p:nvSpPr>
        <p:spPr>
          <a:xfrm>
            <a:off x="513342" y="4586288"/>
            <a:ext cx="5874579" cy="1080416"/>
          </a:xfrm>
          <a:prstGeom prst="roundRect">
            <a:avLst>
              <a:gd name="adj" fmla="val 3539"/>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We have focused on animals and plants living in rock pools. Can you think of examples from different habitats</a:t>
            </a:r>
            <a:r>
              <a:rPr lang="en-GB" sz="13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Give an example of a behavioural and morphological adaptation below. Use an internet search to find their scientific names:</a:t>
            </a:r>
          </a:p>
          <a:p>
            <a:pPr algn="ct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3" name="Table 2">
            <a:extLst>
              <a:ext uri="{FF2B5EF4-FFF2-40B4-BE49-F238E27FC236}">
                <a16:creationId xmlns:a16="http://schemas.microsoft.com/office/drawing/2014/main" id="{279DFA08-2C40-4D6D-801D-23704855EA7D}"/>
              </a:ext>
            </a:extLst>
          </p:cNvPr>
          <p:cNvGraphicFramePr>
            <a:graphicFrameLocks noGrp="1"/>
          </p:cNvGraphicFramePr>
          <p:nvPr>
            <p:extLst>
              <p:ext uri="{D42A27DB-BD31-4B8C-83A1-F6EECF244321}">
                <p14:modId xmlns:p14="http://schemas.microsoft.com/office/powerpoint/2010/main" val="2714474100"/>
              </p:ext>
            </p:extLst>
          </p:nvPr>
        </p:nvGraphicFramePr>
        <p:xfrm>
          <a:off x="539101" y="5843532"/>
          <a:ext cx="5848819" cy="2335414"/>
        </p:xfrm>
        <a:graphic>
          <a:graphicData uri="http://schemas.openxmlformats.org/drawingml/2006/table">
            <a:tbl>
              <a:tblPr firstRow="1" firstCol="1" bandRow="1">
                <a:tableStyleId>{5940675A-B579-460E-94D1-54222C63F5DA}</a:tableStyleId>
              </a:tblPr>
              <a:tblGrid>
                <a:gridCol w="883796">
                  <a:extLst>
                    <a:ext uri="{9D8B030D-6E8A-4147-A177-3AD203B41FA5}">
                      <a16:colId xmlns:a16="http://schemas.microsoft.com/office/drawing/2014/main" val="1838717784"/>
                    </a:ext>
                  </a:extLst>
                </a:gridCol>
                <a:gridCol w="975116">
                  <a:extLst>
                    <a:ext uri="{9D8B030D-6E8A-4147-A177-3AD203B41FA5}">
                      <a16:colId xmlns:a16="http://schemas.microsoft.com/office/drawing/2014/main" val="3102250075"/>
                    </a:ext>
                  </a:extLst>
                </a:gridCol>
                <a:gridCol w="2915392">
                  <a:extLst>
                    <a:ext uri="{9D8B030D-6E8A-4147-A177-3AD203B41FA5}">
                      <a16:colId xmlns:a16="http://schemas.microsoft.com/office/drawing/2014/main" val="4137296800"/>
                    </a:ext>
                  </a:extLst>
                </a:gridCol>
                <a:gridCol w="1074515">
                  <a:extLst>
                    <a:ext uri="{9D8B030D-6E8A-4147-A177-3AD203B41FA5}">
                      <a16:colId xmlns:a16="http://schemas.microsoft.com/office/drawing/2014/main" val="4112452865"/>
                    </a:ext>
                  </a:extLst>
                </a:gridCol>
              </a:tblGrid>
              <a:tr h="373373">
                <a:tc>
                  <a:txBody>
                    <a:bodyPr/>
                    <a:lstStyle/>
                    <a:p>
                      <a:pPr algn="l">
                        <a:lnSpc>
                          <a:spcPct val="107000"/>
                        </a:lnSpc>
                        <a:spcAft>
                          <a:spcPts val="800"/>
                        </a:spcAft>
                      </a:pPr>
                      <a:r>
                        <a:rPr lang="en-GB" sz="1200">
                          <a:effectLst/>
                        </a:rPr>
                        <a:t>Common name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Scientific name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Adaptation and reason for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Behavioural / Morphological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447860263"/>
                  </a:ext>
                </a:extLst>
              </a:tr>
              <a:tr h="972000">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45386143"/>
                  </a:ext>
                </a:extLst>
              </a:tr>
              <a:tr h="97200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389047918"/>
                  </a:ext>
                </a:extLst>
              </a:tr>
            </a:tbl>
          </a:graphicData>
        </a:graphic>
      </p:graphicFrame>
    </p:spTree>
    <p:extLst>
      <p:ext uri="{BB962C8B-B14F-4D97-AF65-F5344CB8AC3E}">
        <p14:creationId xmlns:p14="http://schemas.microsoft.com/office/powerpoint/2010/main" val="42386079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D1D06D666C4748976BA9387EA5244D" ma:contentTypeVersion="14" ma:contentTypeDescription="Create a new document." ma:contentTypeScope="" ma:versionID="3bf44f34032ddb464c395a652f1d292f">
  <xsd:schema xmlns:xsd="http://www.w3.org/2001/XMLSchema" xmlns:xs="http://www.w3.org/2001/XMLSchema" xmlns:p="http://schemas.microsoft.com/office/2006/metadata/properties" xmlns:ns3="3464f95e-9c11-4c7e-9caf-1a6074870228" xmlns:ns4="819a3e17-521a-4a3d-8bcf-08a89abf9538" targetNamespace="http://schemas.microsoft.com/office/2006/metadata/properties" ma:root="true" ma:fieldsID="8cd3a6ff763eb7da68e2720a80000c73" ns3:_="" ns4:_="">
    <xsd:import namespace="3464f95e-9c11-4c7e-9caf-1a6074870228"/>
    <xsd:import namespace="819a3e17-521a-4a3d-8bcf-08a89abf953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4f95e-9c11-4c7e-9caf-1a60748702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19a3e17-521a-4a3d-8bcf-08a89abf953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EF3024-6D84-48B0-97BA-2118384EC0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4f95e-9c11-4c7e-9caf-1a6074870228"/>
    <ds:schemaRef ds:uri="819a3e17-521a-4a3d-8bcf-08a89abf95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F694D2-32BA-483A-9668-F0D9F608EEB8}">
  <ds:schemaRefs>
    <ds:schemaRef ds:uri="http://schemas.microsoft.com/sharepoint/v3/contenttype/forms"/>
  </ds:schemaRefs>
</ds:datastoreItem>
</file>

<file path=customXml/itemProps3.xml><?xml version="1.0" encoding="utf-8"?>
<ds:datastoreItem xmlns:ds="http://schemas.openxmlformats.org/officeDocument/2006/customXml" ds:itemID="{17E34D77-CC0D-402B-8ED9-D4A69B7521B4}">
  <ds:schemaRefs>
    <ds:schemaRef ds:uri="http://purl.org/dc/terms/"/>
    <ds:schemaRef ds:uri="3464f95e-9c11-4c7e-9caf-1a6074870228"/>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819a3e17-521a-4a3d-8bcf-08a89abf9538"/>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51</TotalTime>
  <Words>354</Words>
  <Application>Microsoft Office PowerPoint</Application>
  <PresentationFormat>A4 Paper (210x297 mm)</PresentationFormat>
  <Paragraphs>63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Tompsett [sct13] (Staff)</dc:creator>
  <cp:lastModifiedBy>Scott Tompsett [sct13] (Staff)</cp:lastModifiedBy>
  <cp:revision>7</cp:revision>
  <dcterms:created xsi:type="dcterms:W3CDTF">2021-08-17T08:00:26Z</dcterms:created>
  <dcterms:modified xsi:type="dcterms:W3CDTF">2021-12-16T11:56:29Z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245AE811-849B-4222-9FA2-1415645E9E98</vt:lpwstr>
  </property>
  <property fmtid="{D5CDD505-2E9C-101B-9397-08002B2CF9AE}" pid="3" name="ArticulatePath">
    <vt:lpwstr>Presentation2</vt:lpwstr>
  </property>
  <property fmtid="{D5CDD505-2E9C-101B-9397-08002B2CF9AE}" pid="4" name="ContentTypeId">
    <vt:lpwstr>0x010100C0D1D06D666C4748976BA9387EA5244D</vt:lpwstr>
  </property>
</Properties>
</file>