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8" r:id="rId7"/>
  </p:sldIdLst>
  <p:sldSz cx="6858000" cy="9906000" type="A4"/>
  <p:notesSz cx="6858000" cy="9144000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5" d="100"/>
          <a:sy n="75" d="100"/>
        </p:scale>
        <p:origin x="24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ott Tompsett [sct13] (Staff)" userId="5a4ddd4e-01c1-4358-bb76-63acfa83be08" providerId="ADAL" clId="{D7B5DB79-91E8-42BF-9628-8740E04224A3}"/>
    <pc:docChg chg="custSel modSld replTag">
      <pc:chgData name="Scott Tompsett [sct13] (Staff)" userId="5a4ddd4e-01c1-4358-bb76-63acfa83be08" providerId="ADAL" clId="{D7B5DB79-91E8-42BF-9628-8740E04224A3}" dt="2021-10-11T07:16:41.931" v="52"/>
      <pc:docMkLst>
        <pc:docMk/>
      </pc:docMkLst>
      <pc:sldChg chg="modSp mod replTag delTag">
        <pc:chgData name="Scott Tompsett [sct13] (Staff)" userId="5a4ddd4e-01c1-4358-bb76-63acfa83be08" providerId="ADAL" clId="{D7B5DB79-91E8-42BF-9628-8740E04224A3}" dt="2021-10-11T07:16:34.589" v="48" actId="1038"/>
        <pc:sldMkLst>
          <pc:docMk/>
          <pc:sldMk cId="157153135" sldId="256"/>
        </pc:sldMkLst>
        <pc:cxnChg chg="mod">
          <ac:chgData name="Scott Tompsett [sct13] (Staff)" userId="5a4ddd4e-01c1-4358-bb76-63acfa83be08" providerId="ADAL" clId="{D7B5DB79-91E8-42BF-9628-8740E04224A3}" dt="2021-10-11T07:16:34.589" v="48" actId="1038"/>
          <ac:cxnSpMkLst>
            <pc:docMk/>
            <pc:sldMk cId="157153135" sldId="256"/>
            <ac:cxnSpMk id="14" creationId="{709EFCE6-C673-4726-974F-0374E14D470F}"/>
          </ac:cxnSpMkLst>
        </pc:cxnChg>
      </pc:sldChg>
      <pc:sldChg chg="replTag delTag">
        <pc:chgData name="Scott Tompsett [sct13] (Staff)" userId="5a4ddd4e-01c1-4358-bb76-63acfa83be08" providerId="ADAL" clId="{D7B5DB79-91E8-42BF-9628-8740E04224A3}" dt="2021-10-11T07:16:41.931" v="52"/>
        <pc:sldMkLst>
          <pc:docMk/>
          <pc:sldMk cId="1642072773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718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79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983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922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35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46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687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881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454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81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94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618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DA304E4-CF39-49F2-8F6C-2C561032C277}"/>
              </a:ext>
            </a:extLst>
          </p:cNvPr>
          <p:cNvSpPr txBox="1"/>
          <p:nvPr/>
        </p:nvSpPr>
        <p:spPr>
          <a:xfrm>
            <a:off x="257578" y="283335"/>
            <a:ext cx="7263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Classification and Biodiversity 2			WJEC Unit JEC Unit 4.1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D28D0BC-A2B7-4302-ABD9-DB5A46D3B6C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599170"/>
            <a:ext cx="6629400" cy="1306830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DFC5528-7107-4DB9-B09A-BD32B1FA8F64}"/>
              </a:ext>
            </a:extLst>
          </p:cNvPr>
          <p:cNvSpPr/>
          <p:nvPr/>
        </p:nvSpPr>
        <p:spPr>
          <a:xfrm>
            <a:off x="178695" y="646985"/>
            <a:ext cx="6486525" cy="3743325"/>
          </a:xfrm>
          <a:prstGeom prst="roundRect">
            <a:avLst>
              <a:gd name="adj" fmla="val 2154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solidFill>
                  <a:srgbClr val="181717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1. Biodiversity: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use different sampling techniques to work out the biodiversity present in habitats and ecosystems. Give a definition of biodiversity: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GB" sz="1200" dirty="0" smtClean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Underline </a:t>
            </a:r>
            <a:r>
              <a:rPr lang="en-GB" sz="1200" dirty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habitat from the following three which has high biodiversity. Explain why below. 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British oak woodland</a:t>
            </a:r>
            <a:endParaRPr lang="en-GB" sz="1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200" dirty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field of wheat grown by a farmer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commercial pine forest used to grow timber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Explanation</a:t>
            </a:r>
            <a:r>
              <a:rPr lang="en-GB" sz="1200" dirty="0" smtClean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dirty="0" smtClean="0">
              <a:solidFill>
                <a:srgbClr val="171717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 smtClean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Name </a:t>
            </a:r>
            <a:r>
              <a:rPr lang="en-GB" sz="1200" dirty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three reasons protecting biodiversity is important</a:t>
            </a:r>
            <a:r>
              <a:rPr lang="en-GB" sz="1200" dirty="0" smtClean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181717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9BD151B-ACE7-4AB6-AF11-A94B97AF68C6}"/>
              </a:ext>
            </a:extLst>
          </p:cNvPr>
          <p:cNvSpPr/>
          <p:nvPr/>
        </p:nvSpPr>
        <p:spPr>
          <a:xfrm>
            <a:off x="178695" y="4467644"/>
            <a:ext cx="6486525" cy="4118463"/>
          </a:xfrm>
          <a:prstGeom prst="roundRect">
            <a:avLst>
              <a:gd name="adj" fmla="val 2444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Estimating abundance with quadrats: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Sampling using a quadrat helps us to estimate the number of each species present. Put the steps below in the correct order to show how you would estimate abundance using a quadrat:</a:t>
            </a:r>
            <a:endParaRPr lang="en-GB" sz="1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AB6069BC-9ABF-4A32-8BDE-A08B1EE871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129168"/>
              </p:ext>
            </p:extLst>
          </p:nvPr>
        </p:nvGraphicFramePr>
        <p:xfrm>
          <a:off x="388579" y="5391558"/>
          <a:ext cx="6066755" cy="31337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0021">
                  <a:extLst>
                    <a:ext uri="{9D8B030D-6E8A-4147-A177-3AD203B41FA5}">
                      <a16:colId xmlns:a16="http://schemas.microsoft.com/office/drawing/2014/main" val="2409665523"/>
                    </a:ext>
                  </a:extLst>
                </a:gridCol>
                <a:gridCol w="5236734">
                  <a:extLst>
                    <a:ext uri="{9D8B030D-6E8A-4147-A177-3AD203B41FA5}">
                      <a16:colId xmlns:a16="http://schemas.microsoft.com/office/drawing/2014/main" val="42007969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Order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209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Count the number of the species of interest present in the quadrat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2322301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Record your results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1112286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Lay out a “study area” of a known area where we want to calculate the population estimate e.g. 10m</a:t>
                      </a:r>
                      <a:r>
                        <a:rPr lang="en-GB" sz="12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1363595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Repeat for at least three quadrats in the study area.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3550898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Randomly place the quadrat in the sampling area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2605387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the calculation to species abundance.</a:t>
                      </a:r>
                    </a:p>
                    <a:p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species sampled  X   </a:t>
                      </a:r>
                      <a:r>
                        <a:rPr lang="en-GB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area studied (marked study area)</a:t>
                      </a:r>
                    </a:p>
                    <a:p>
                      <a:r>
                        <a:rPr lang="en-GB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  Total sample area (area of quadrats)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b"/>
                </a:tc>
                <a:extLst>
                  <a:ext uri="{0D108BD9-81ED-4DB2-BD59-A6C34878D82A}">
                    <a16:rowId xmlns:a16="http://schemas.microsoft.com/office/drawing/2014/main" val="3197315875"/>
                  </a:ext>
                </a:extLst>
              </a:tr>
            </a:tbl>
          </a:graphicData>
        </a:graphic>
      </p:graphicFrame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09EFCE6-C673-4726-974F-0374E14D470F}"/>
              </a:ext>
            </a:extLst>
          </p:cNvPr>
          <p:cNvCxnSpPr>
            <a:cxnSpLocks/>
          </p:cNvCxnSpPr>
          <p:nvPr/>
        </p:nvCxnSpPr>
        <p:spPr>
          <a:xfrm>
            <a:off x="3296993" y="8126568"/>
            <a:ext cx="22911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57153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DA304E4-CF39-49F2-8F6C-2C561032C277}"/>
              </a:ext>
            </a:extLst>
          </p:cNvPr>
          <p:cNvSpPr txBox="1"/>
          <p:nvPr/>
        </p:nvSpPr>
        <p:spPr>
          <a:xfrm>
            <a:off x="257578" y="283335"/>
            <a:ext cx="7263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Classification and Biodiversity 2			WJEC Unit JEC Unit 4.1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D28D0BC-A2B7-4302-ABD9-DB5A46D3B6C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599170"/>
            <a:ext cx="6629400" cy="130683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C97C378B-37F8-4948-9C3F-A9C380D6D0CC}"/>
              </a:ext>
            </a:extLst>
          </p:cNvPr>
          <p:cNvSpPr txBox="1"/>
          <p:nvPr/>
        </p:nvSpPr>
        <p:spPr>
          <a:xfrm>
            <a:off x="431074" y="992777"/>
            <a:ext cx="4010297" cy="2194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6CEBC637-7DC2-46CA-B7BC-C2377077E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5" name="Rectangle 29">
            <a:extLst>
              <a:ext uri="{FF2B5EF4-FFF2-40B4-BE49-F238E27FC236}">
                <a16:creationId xmlns:a16="http://schemas.microsoft.com/office/drawing/2014/main" id="{D9C0D873-9540-4B51-8612-76016D435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572" y="674285"/>
            <a:ext cx="6077908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Sampling - Using a transect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Sometimes we use a transect when sampling. A transect is what (underline the correct statement below)?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74638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altLang="en-US" sz="1200" b="0" i="0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line drawn down a slope or across habitats with different conditions (e.g. light and shade)</a:t>
            </a:r>
            <a:endParaRPr kumimoji="0" lang="en-GB" altLang="en-US" sz="500" b="0" i="0" strike="noStrike" cap="none" normalizeH="0" baseline="0" dirty="0">
              <a:ln>
                <a:noFill/>
              </a:ln>
              <a:effectLst/>
            </a:endParaRPr>
          </a:p>
          <a:p>
            <a:pPr marL="274638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line drawn randomly across a field</a:t>
            </a:r>
            <a:endParaRPr kumimoji="0" lang="en-GB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74638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line to follow when you can’t find where to sample.</a:t>
            </a:r>
            <a:endParaRPr kumimoji="0" lang="en-GB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the data in the table below to calculate the estimated number of dog whelks in a 10m</a:t>
            </a:r>
            <a:r>
              <a:rPr kumimoji="0" lang="en-GB" altLang="en-US" sz="1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area of the shore at 5 stations. Station 1 is at the top of the shore, station 5 is nearest to the sea.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Show your calculations on the worksheet below (Station 1 has been done for </a:t>
            </a: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you):</a:t>
            </a:r>
            <a:endParaRPr kumimoji="0" lang="en-GB" altLang="en-US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6A6CDF12-AA5E-43E4-A161-42518AF687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404871"/>
              </p:ext>
            </p:extLst>
          </p:nvPr>
        </p:nvGraphicFramePr>
        <p:xfrm>
          <a:off x="431074" y="3634287"/>
          <a:ext cx="6077906" cy="155524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94526">
                  <a:extLst>
                    <a:ext uri="{9D8B030D-6E8A-4147-A177-3AD203B41FA5}">
                      <a16:colId xmlns:a16="http://schemas.microsoft.com/office/drawing/2014/main" val="1663555194"/>
                    </a:ext>
                  </a:extLst>
                </a:gridCol>
                <a:gridCol w="973822">
                  <a:extLst>
                    <a:ext uri="{9D8B030D-6E8A-4147-A177-3AD203B41FA5}">
                      <a16:colId xmlns:a16="http://schemas.microsoft.com/office/drawing/2014/main" val="3405030532"/>
                    </a:ext>
                  </a:extLst>
                </a:gridCol>
                <a:gridCol w="1084174">
                  <a:extLst>
                    <a:ext uri="{9D8B030D-6E8A-4147-A177-3AD203B41FA5}">
                      <a16:colId xmlns:a16="http://schemas.microsoft.com/office/drawing/2014/main" val="3846138297"/>
                    </a:ext>
                  </a:extLst>
                </a:gridCol>
                <a:gridCol w="1084174">
                  <a:extLst>
                    <a:ext uri="{9D8B030D-6E8A-4147-A177-3AD203B41FA5}">
                      <a16:colId xmlns:a16="http://schemas.microsoft.com/office/drawing/2014/main" val="808054954"/>
                    </a:ext>
                  </a:extLst>
                </a:gridCol>
                <a:gridCol w="1741210">
                  <a:extLst>
                    <a:ext uri="{9D8B030D-6E8A-4147-A177-3AD203B41FA5}">
                      <a16:colId xmlns:a16="http://schemas.microsoft.com/office/drawing/2014/main" val="3615671053"/>
                    </a:ext>
                  </a:extLst>
                </a:gridCol>
              </a:tblGrid>
              <a:tr h="38100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Distance down  the</a:t>
                      </a:r>
                      <a:r>
                        <a:rPr lang="en-GB" sz="1200" baseline="0" dirty="0" smtClean="0">
                          <a:effectLst/>
                        </a:rPr>
                        <a:t> </a:t>
                      </a:r>
                      <a:r>
                        <a:rPr lang="en-GB" sz="1200" dirty="0" smtClean="0">
                          <a:effectLst/>
                        </a:rPr>
                        <a:t>shore (m)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Number of dog whelks observed in 1m</a:t>
                      </a:r>
                      <a:r>
                        <a:rPr lang="en-GB" sz="1200" baseline="30000" dirty="0">
                          <a:effectLst/>
                        </a:rPr>
                        <a:t>2</a:t>
                      </a:r>
                      <a:r>
                        <a:rPr lang="en-GB" sz="1200" dirty="0">
                          <a:effectLst/>
                        </a:rPr>
                        <a:t> quadrat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Estimated population in 10m</a:t>
                      </a:r>
                      <a:r>
                        <a:rPr lang="en-GB" sz="1200" baseline="30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390886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Quadrat 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Quadrat 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Quadrat 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554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10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414183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614396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4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449343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5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718933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3573416"/>
                  </a:ext>
                </a:extLst>
              </a:tr>
            </a:tbl>
          </a:graphicData>
        </a:graphic>
      </p:graphicFrame>
      <p:sp>
        <p:nvSpPr>
          <p:cNvPr id="38" name="Text Box 2">
            <a:extLst>
              <a:ext uri="{FF2B5EF4-FFF2-40B4-BE49-F238E27FC236}">
                <a16:creationId xmlns:a16="http://schemas.microsoft.com/office/drawing/2014/main" id="{5FB56E4C-7855-4AC1-9307-E4E4E927F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074" y="5288523"/>
            <a:ext cx="6077908" cy="1399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Show your calculations here: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Now plot a line graph for the estimated population at each of the five stations down the shore. Complete your graph with a line connecting the points with a ruler. (You will need a sheet of graph paper to do </a:t>
            </a: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this).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Describe the trend of the graph. How could we explain this</a:t>
            </a:r>
            <a:r>
              <a:rPr lang="en-GB" sz="1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 </a:t>
            </a:r>
            <a:endParaRPr lang="en-GB" sz="12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</a:t>
            </a:r>
            <a:r>
              <a:rPr lang="en-GB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could we increase the reliability of the population estimate that we have calculated?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9DBAC09-CD2D-4C8D-AC0F-885394BE19B4}"/>
              </a:ext>
            </a:extLst>
          </p:cNvPr>
          <p:cNvSpPr/>
          <p:nvPr/>
        </p:nvSpPr>
        <p:spPr>
          <a:xfrm>
            <a:off x="185737" y="585658"/>
            <a:ext cx="6486525" cy="7905199"/>
          </a:xfrm>
          <a:prstGeom prst="roundRect">
            <a:avLst>
              <a:gd name="adj" fmla="val 2154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b="1" dirty="0">
              <a:solidFill>
                <a:srgbClr val="181717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2072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DA304E4-CF39-49F2-8F6C-2C561032C277}"/>
              </a:ext>
            </a:extLst>
          </p:cNvPr>
          <p:cNvSpPr txBox="1"/>
          <p:nvPr/>
        </p:nvSpPr>
        <p:spPr>
          <a:xfrm>
            <a:off x="257578" y="283335"/>
            <a:ext cx="7263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Classification and Biodiversity 2			WJEC Unit JEC Unit 4.1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D28D0BC-A2B7-4302-ABD9-DB5A46D3B6C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599170"/>
            <a:ext cx="6629400" cy="130683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C97C378B-37F8-4948-9C3F-A9C380D6D0CC}"/>
              </a:ext>
            </a:extLst>
          </p:cNvPr>
          <p:cNvSpPr txBox="1"/>
          <p:nvPr/>
        </p:nvSpPr>
        <p:spPr>
          <a:xfrm>
            <a:off x="431074" y="992777"/>
            <a:ext cx="4010297" cy="2194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6CEBC637-7DC2-46CA-B7BC-C2377077E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9DBAC09-CD2D-4C8D-AC0F-885394BE19B4}"/>
              </a:ext>
            </a:extLst>
          </p:cNvPr>
          <p:cNvSpPr/>
          <p:nvPr/>
        </p:nvSpPr>
        <p:spPr>
          <a:xfrm>
            <a:off x="185737" y="585658"/>
            <a:ext cx="6486525" cy="7905199"/>
          </a:xfrm>
          <a:prstGeom prst="roundRect">
            <a:avLst>
              <a:gd name="adj" fmla="val 2154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b="1" dirty="0">
              <a:solidFill>
                <a:srgbClr val="181717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F23639-24A7-4172-9627-0AB4743299E6}"/>
              </a:ext>
            </a:extLst>
          </p:cNvPr>
          <p:cNvSpPr txBox="1"/>
          <p:nvPr/>
        </p:nvSpPr>
        <p:spPr>
          <a:xfrm>
            <a:off x="431074" y="868110"/>
            <a:ext cx="5995852" cy="1572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Sampling QER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Scientists wanted to estimate the population of the dog whelk (</a:t>
            </a:r>
            <a:r>
              <a:rPr lang="en-GB" sz="1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Nucella</a:t>
            </a:r>
            <a:r>
              <a:rPr lang="en-GB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lapillus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in the middle of the rocky shore in Aberystwyth. Describe how they could do this and ensure that their results were reproducible.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00744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PROJECT_OPEN" val="0"/>
  <p:tag name="ARTICULATE_SLIDE_COUNT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D1D06D666C4748976BA9387EA5244D" ma:contentTypeVersion="14" ma:contentTypeDescription="Create a new document." ma:contentTypeScope="" ma:versionID="3bf44f34032ddb464c395a652f1d292f">
  <xsd:schema xmlns:xsd="http://www.w3.org/2001/XMLSchema" xmlns:xs="http://www.w3.org/2001/XMLSchema" xmlns:p="http://schemas.microsoft.com/office/2006/metadata/properties" xmlns:ns3="3464f95e-9c11-4c7e-9caf-1a6074870228" xmlns:ns4="819a3e17-521a-4a3d-8bcf-08a89abf9538" targetNamespace="http://schemas.microsoft.com/office/2006/metadata/properties" ma:root="true" ma:fieldsID="8cd3a6ff763eb7da68e2720a80000c73" ns3:_="" ns4:_="">
    <xsd:import namespace="3464f95e-9c11-4c7e-9caf-1a6074870228"/>
    <xsd:import namespace="819a3e17-521a-4a3d-8bcf-08a89abf953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64f95e-9c11-4c7e-9caf-1a60748702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9a3e17-521a-4a3d-8bcf-08a89abf953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4AFCA43-43E3-4E88-B7C7-95D283FD50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64f95e-9c11-4c7e-9caf-1a6074870228"/>
    <ds:schemaRef ds:uri="819a3e17-521a-4a3d-8bcf-08a89abf95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B20001-B75B-420F-9F13-65326299A8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9B16B2-C9D5-4F2F-BFC2-C81BE828A7A8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3464f95e-9c11-4c7e-9caf-1a6074870228"/>
    <ds:schemaRef ds:uri="http://schemas.microsoft.com/office/infopath/2007/PartnerControls"/>
    <ds:schemaRef ds:uri="http://purl.org/dc/dcmitype/"/>
    <ds:schemaRef ds:uri="http://purl.org/dc/elements/1.1/"/>
    <ds:schemaRef ds:uri="http://schemas.openxmlformats.org/package/2006/metadata/core-properties"/>
    <ds:schemaRef ds:uri="819a3e17-521a-4a3d-8bcf-08a89abf953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7527</TotalTime>
  <Words>536</Words>
  <Application>Microsoft Office PowerPoint</Application>
  <PresentationFormat>A4 Paper (210x297 mm)</PresentationFormat>
  <Paragraphs>81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Tompsett [sct13] (Staff)</dc:creator>
  <cp:lastModifiedBy>Scott Tompsett [sct13] (Staff)</cp:lastModifiedBy>
  <cp:revision>12</cp:revision>
  <dcterms:created xsi:type="dcterms:W3CDTF">2021-08-16T16:13:08Z</dcterms:created>
  <dcterms:modified xsi:type="dcterms:W3CDTF">2021-12-23T13:39:16Z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B2CB50D6-DC0A-4834-A03A-5ED05F530F44</vt:lpwstr>
  </property>
  <property fmtid="{D5CDD505-2E9C-101B-9397-08002B2CF9AE}" pid="3" name="ArticulatePath">
    <vt:lpwstr>Presentation1</vt:lpwstr>
  </property>
  <property fmtid="{D5CDD505-2E9C-101B-9397-08002B2CF9AE}" pid="4" name="ContentTypeId">
    <vt:lpwstr>0x010100C0D1D06D666C4748976BA9387EA5244D</vt:lpwstr>
  </property>
</Properties>
</file>