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CBBFC4-EC42-4334-8F2E-D22ED93E9406}" v="11" dt="2021-08-17T11:02:04.8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49" d="100"/>
          <a:sy n="49" d="100"/>
        </p:scale>
        <p:origin x="19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tags" Target="tags/tag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Tompsett [sct13] (Staff)" userId="5a4ddd4e-01c1-4358-bb76-63acfa83be08" providerId="ADAL" clId="{D8CBBFC4-EC42-4334-8F2E-D22ED93E9406}"/>
    <pc:docChg chg="undo custSel modSld">
      <pc:chgData name="Scott Tompsett [sct13] (Staff)" userId="5a4ddd4e-01c1-4358-bb76-63acfa83be08" providerId="ADAL" clId="{D8CBBFC4-EC42-4334-8F2E-D22ED93E9406}" dt="2021-08-17T11:02:04.886" v="94"/>
      <pc:docMkLst>
        <pc:docMk/>
      </pc:docMkLst>
      <pc:sldChg chg="addSp delSp modSp mod">
        <pc:chgData name="Scott Tompsett [sct13] (Staff)" userId="5a4ddd4e-01c1-4358-bb76-63acfa83be08" providerId="ADAL" clId="{D8CBBFC4-EC42-4334-8F2E-D22ED93E9406}" dt="2021-08-17T10:59:17.376" v="59" actId="14100"/>
        <pc:sldMkLst>
          <pc:docMk/>
          <pc:sldMk cId="936001141" sldId="256"/>
        </pc:sldMkLst>
        <pc:spChg chg="mod">
          <ac:chgData name="Scott Tompsett [sct13] (Staff)" userId="5a4ddd4e-01c1-4358-bb76-63acfa83be08" providerId="ADAL" clId="{D8CBBFC4-EC42-4334-8F2E-D22ED93E9406}" dt="2021-08-17T10:56:18.720" v="10" actId="14100"/>
          <ac:spMkLst>
            <pc:docMk/>
            <pc:sldMk cId="936001141" sldId="256"/>
            <ac:spMk id="6" creationId="{852D2C19-4896-4BD9-AF13-B0BA38CA40F7}"/>
          </ac:spMkLst>
        </pc:spChg>
        <pc:spChg chg="mod">
          <ac:chgData name="Scott Tompsett [sct13] (Staff)" userId="5a4ddd4e-01c1-4358-bb76-63acfa83be08" providerId="ADAL" clId="{D8CBBFC4-EC42-4334-8F2E-D22ED93E9406}" dt="2021-08-17T10:58:41.592" v="54" actId="255"/>
          <ac:spMkLst>
            <pc:docMk/>
            <pc:sldMk cId="936001141" sldId="256"/>
            <ac:spMk id="7" creationId="{3CAE4F81-E27A-4A8F-8F34-4074F566D609}"/>
          </ac:spMkLst>
        </pc:spChg>
        <pc:spChg chg="del mod">
          <ac:chgData name="Scott Tompsett [sct13] (Staff)" userId="5a4ddd4e-01c1-4358-bb76-63acfa83be08" providerId="ADAL" clId="{D8CBBFC4-EC42-4334-8F2E-D22ED93E9406}" dt="2021-08-17T10:58:48.041" v="55" actId="478"/>
          <ac:spMkLst>
            <pc:docMk/>
            <pc:sldMk cId="936001141" sldId="256"/>
            <ac:spMk id="8" creationId="{ECC7E863-0F46-4AF5-B499-DBE367CC3D1B}"/>
          </ac:spMkLst>
        </pc:spChg>
        <pc:spChg chg="add mod">
          <ac:chgData name="Scott Tompsett [sct13] (Staff)" userId="5a4ddd4e-01c1-4358-bb76-63acfa83be08" providerId="ADAL" clId="{D8CBBFC4-EC42-4334-8F2E-D22ED93E9406}" dt="2021-08-17T10:59:17.376" v="59" actId="14100"/>
          <ac:spMkLst>
            <pc:docMk/>
            <pc:sldMk cId="936001141" sldId="256"/>
            <ac:spMk id="9" creationId="{7AA2A3E5-2EDF-489E-9ED9-B790C7547B5C}"/>
          </ac:spMkLst>
        </pc:spChg>
      </pc:sldChg>
      <pc:sldChg chg="addSp modSp mod">
        <pc:chgData name="Scott Tompsett [sct13] (Staff)" userId="5a4ddd4e-01c1-4358-bb76-63acfa83be08" providerId="ADAL" clId="{D8CBBFC4-EC42-4334-8F2E-D22ED93E9406}" dt="2021-08-17T11:02:04.886" v="94"/>
        <pc:sldMkLst>
          <pc:docMk/>
          <pc:sldMk cId="4238607929" sldId="257"/>
        </pc:sldMkLst>
        <pc:spChg chg="mod">
          <ac:chgData name="Scott Tompsett [sct13] (Staff)" userId="5a4ddd4e-01c1-4358-bb76-63acfa83be08" providerId="ADAL" clId="{D8CBBFC4-EC42-4334-8F2E-D22ED93E9406}" dt="2021-08-17T11:00:41.504" v="68" actId="14100"/>
          <ac:spMkLst>
            <pc:docMk/>
            <pc:sldMk cId="4238607929" sldId="257"/>
            <ac:spMk id="9" creationId="{FCC8FC75-B7E0-42EC-9947-095948200C34}"/>
          </ac:spMkLst>
        </pc:spChg>
        <pc:spChg chg="add mod">
          <ac:chgData name="Scott Tompsett [sct13] (Staff)" userId="5a4ddd4e-01c1-4358-bb76-63acfa83be08" providerId="ADAL" clId="{D8CBBFC4-EC42-4334-8F2E-D22ED93E9406}" dt="2021-08-17T11:01:52.112" v="92" actId="1036"/>
          <ac:spMkLst>
            <pc:docMk/>
            <pc:sldMk cId="4238607929" sldId="257"/>
            <ac:spMk id="10" creationId="{D1CB8856-7571-4903-A4A3-94EE87BF3EC0}"/>
          </ac:spMkLst>
        </pc:spChg>
        <pc:spChg chg="add mod">
          <ac:chgData name="Scott Tompsett [sct13] (Staff)" userId="5a4ddd4e-01c1-4358-bb76-63acfa83be08" providerId="ADAL" clId="{D8CBBFC4-EC42-4334-8F2E-D22ED93E9406}" dt="2021-08-17T11:02:04.886" v="94"/>
          <ac:spMkLst>
            <pc:docMk/>
            <pc:sldMk cId="4238607929" sldId="257"/>
            <ac:spMk id="11" creationId="{393D755E-B71C-4727-8526-9507DD85AB9E}"/>
          </ac:spMkLst>
        </pc:spChg>
        <pc:graphicFrameChg chg="mod">
          <ac:chgData name="Scott Tompsett [sct13] (Staff)" userId="5a4ddd4e-01c1-4358-bb76-63acfa83be08" providerId="ADAL" clId="{D8CBBFC4-EC42-4334-8F2E-D22ED93E9406}" dt="2021-08-17T11:00:48.416" v="69" actId="1076"/>
          <ac:graphicFrameMkLst>
            <pc:docMk/>
            <pc:sldMk cId="4238607929" sldId="257"/>
            <ac:graphicFrameMk id="2" creationId="{B4656440-5CF8-46DF-9B28-CD76C36AEF94}"/>
          </ac:graphicFrameMkLst>
        </pc:graphicFrameChg>
        <pc:graphicFrameChg chg="mod">
          <ac:chgData name="Scott Tompsett [sct13] (Staff)" userId="5a4ddd4e-01c1-4358-bb76-63acfa83be08" providerId="ADAL" clId="{D8CBBFC4-EC42-4334-8F2E-D22ED93E9406}" dt="2021-08-17T11:00:30.265" v="66" actId="1076"/>
          <ac:graphicFrameMkLst>
            <pc:docMk/>
            <pc:sldMk cId="4238607929" sldId="257"/>
            <ac:graphicFrameMk id="3" creationId="{279DFA08-2C40-4D6D-801D-23704855EA7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23824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41708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8185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69558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6BA6-8E70-4628-9CDD-091E0E56E33D}" type="datetimeFigureOut">
              <a:rPr lang="en-GB" smtClean="0"/>
              <a:t>10/12/2021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49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51369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A6BA6-8E70-4628-9CDD-091E0E56E33D}" type="datetimeFigureOut">
              <a:rPr lang="en-GB" smtClean="0"/>
              <a:t>10/12/2021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5571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A6BA6-8E70-4628-9CDD-091E0E56E33D}" type="datetimeFigureOut">
              <a:rPr lang="en-GB" smtClean="0"/>
              <a:t>10/12/2021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4079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6BA6-8E70-4628-9CDD-091E0E56E33D}" type="datetimeFigureOut">
              <a:rPr lang="en-GB" smtClean="0"/>
              <a:t>10/12/2021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7150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40935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2760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DFA6BA6-8E70-4628-9CDD-091E0E56E33D}" type="datetimeFigureOut">
              <a:rPr lang="en-GB" smtClean="0"/>
              <a:t>10/12/2021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015987-3B96-4511-A436-EC906ED71A5D}" type="slidenum">
              <a:rPr lang="en-GB" smtClean="0"/>
              <a:t>‹#›</a:t>
            </a:fld>
            <a:endParaRPr lang="en-GB"/>
          </a:p>
        </p:txBody>
      </p:sp>
    </p:spTree>
    <p:extLst>
      <p:ext uri="{BB962C8B-B14F-4D97-AF65-F5344CB8AC3E}">
        <p14:creationId xmlns:p14="http://schemas.microsoft.com/office/powerpoint/2010/main" val="1265675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a:ea typeface="Calibri" panose="020F0502020204030204" pitchFamily="34" charset="0"/>
                <a:cs typeface="Times New Roman" panose="02020603050405020304" pitchFamily="18" charset="0"/>
              </a:rPr>
              <a:t>CLASSIFICATION AND BIODIVERSITY 1	 			WJEC UNIT 4.1</a:t>
            </a:r>
            <a:endParaRPr lang="en-GB" sz="1400" dirty="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sp>
        <p:nvSpPr>
          <p:cNvPr id="6" name="Rounded Rectangle 1">
            <a:extLst>
              <a:ext uri="{FF2B5EF4-FFF2-40B4-BE49-F238E27FC236}">
                <a16:creationId xmlns:a16="http://schemas.microsoft.com/office/drawing/2014/main" id="{852D2C19-4896-4BD9-AF13-B0BA38CA40F7}"/>
              </a:ext>
            </a:extLst>
          </p:cNvPr>
          <p:cNvSpPr/>
          <p:nvPr/>
        </p:nvSpPr>
        <p:spPr>
          <a:xfrm>
            <a:off x="289772" y="654632"/>
            <a:ext cx="6194737" cy="2287213"/>
          </a:xfrm>
          <a:prstGeom prst="roundRect">
            <a:avLst>
              <a:gd name="adj" fmla="val 486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Identifying organisms using a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Print out the key and cut out the different organisms. Use the descriptions of each, and your knowledge from the field trip to place them in the correct position on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Based on what you found in the fieldtrip where (upper shore, mid-shore, lower shore) are you most likely to find these species in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Bladder wrack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Flat periwinkles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Irish moss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Beadlet</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anemone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200" dirty="0">
                <a:solidFill>
                  <a:srgbClr val="000000"/>
                </a:solidFill>
                <a:effectLst/>
                <a:ea typeface="Calibri" panose="020F050202020403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p:txBody>
      </p:sp>
      <p:sp>
        <p:nvSpPr>
          <p:cNvPr id="7" name="Rounded Rectangle 2">
            <a:extLst>
              <a:ext uri="{FF2B5EF4-FFF2-40B4-BE49-F238E27FC236}">
                <a16:creationId xmlns:a16="http://schemas.microsoft.com/office/drawing/2014/main" id="{3CAE4F81-E27A-4A8F-8F34-4074F566D609}"/>
              </a:ext>
            </a:extLst>
          </p:cNvPr>
          <p:cNvSpPr/>
          <p:nvPr/>
        </p:nvSpPr>
        <p:spPr>
          <a:xfrm>
            <a:off x="289771" y="3073641"/>
            <a:ext cx="6194737" cy="3281361"/>
          </a:xfrm>
          <a:prstGeom prst="roundRect">
            <a:avLst>
              <a:gd name="adj" fmla="val 258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 Scientific names: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Circle the correct format for the scientific name of the shore crab below: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000"/>
              </a:lnSpc>
              <a:spcAft>
                <a:spcPts val="800"/>
              </a:spcAft>
              <a:buFont typeface="Symbol" panose="05050102010706020507" pitchFamily="18" charset="2"/>
              <a:buChar char=""/>
            </a:pP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In </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which order are the two parts of the scientific name always found?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Family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Species followed by genus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Genus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Why do scientists use scientific names when describing different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200" dirty="0">
              <a:effectLst/>
              <a:ea typeface="Calibri" panose="020F0502020204030204" pitchFamily="34" charset="0"/>
              <a:cs typeface="Times New Roman" panose="02020603050405020304" pitchFamily="18" charset="0"/>
            </a:endParaRPr>
          </a:p>
        </p:txBody>
      </p:sp>
      <p:sp>
        <p:nvSpPr>
          <p:cNvPr id="9" name="Rounded Rectangle 3">
            <a:extLst>
              <a:ext uri="{FF2B5EF4-FFF2-40B4-BE49-F238E27FC236}">
                <a16:creationId xmlns:a16="http://schemas.microsoft.com/office/drawing/2014/main" id="{7AA2A3E5-2EDF-489E-9ED9-B790C7547B5C}"/>
              </a:ext>
            </a:extLst>
          </p:cNvPr>
          <p:cNvSpPr/>
          <p:nvPr/>
        </p:nvSpPr>
        <p:spPr>
          <a:xfrm>
            <a:off x="289771" y="6478684"/>
            <a:ext cx="6194737" cy="2057400"/>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During the </a:t>
            </a: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field trip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 saw animals and plants with different adaptations for survival. These adaptations fall into two categories</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behavioural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describe what these are below: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360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smtClean="0">
                <a:effectLst/>
                <a:ea typeface="Calibri" panose="020F0502020204030204" pitchFamily="34" charset="0"/>
                <a:cs typeface="Times New Roman" panose="02020603050405020304" pitchFamily="18" charset="0"/>
              </a:rPr>
              <a:t>CLASSIFICATION AND BIODIVERSITY 1	 			WJEC UNIT 4.1</a:t>
            </a:r>
            <a:endParaRPr lang="en-GB" sz="1400" dirty="0" smtClean="0">
              <a:effectLst/>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graphicFrame>
        <p:nvGraphicFramePr>
          <p:cNvPr id="2" name="Table 1">
            <a:extLst>
              <a:ext uri="{FF2B5EF4-FFF2-40B4-BE49-F238E27FC236}">
                <a16:creationId xmlns:a16="http://schemas.microsoft.com/office/drawing/2014/main" id="{B4656440-5CF8-46DF-9B28-CD76C36AEF94}"/>
              </a:ext>
            </a:extLst>
          </p:cNvPr>
          <p:cNvGraphicFramePr>
            <a:graphicFrameLocks noGrp="1"/>
          </p:cNvGraphicFramePr>
          <p:nvPr>
            <p:extLst>
              <p:ext uri="{D42A27DB-BD31-4B8C-83A1-F6EECF244321}">
                <p14:modId xmlns:p14="http://schemas.microsoft.com/office/powerpoint/2010/main" val="1584200780"/>
              </p:ext>
            </p:extLst>
          </p:nvPr>
        </p:nvGraphicFramePr>
        <p:xfrm>
          <a:off x="546446" y="1313606"/>
          <a:ext cx="5848820" cy="3617446"/>
        </p:xfrm>
        <a:graphic>
          <a:graphicData uri="http://schemas.openxmlformats.org/drawingml/2006/table">
            <a:tbl>
              <a:tblPr firstRow="1" firstCol="1" bandRow="1">
                <a:tableStyleId>{5940675A-B579-460E-94D1-54222C63F5DA}</a:tableStyleId>
              </a:tblPr>
              <a:tblGrid>
                <a:gridCol w="902285">
                  <a:extLst>
                    <a:ext uri="{9D8B030D-6E8A-4147-A177-3AD203B41FA5}">
                      <a16:colId xmlns:a16="http://schemas.microsoft.com/office/drawing/2014/main" val="2027451183"/>
                    </a:ext>
                  </a:extLst>
                </a:gridCol>
                <a:gridCol w="995514">
                  <a:extLst>
                    <a:ext uri="{9D8B030D-6E8A-4147-A177-3AD203B41FA5}">
                      <a16:colId xmlns:a16="http://schemas.microsoft.com/office/drawing/2014/main" val="2364642046"/>
                    </a:ext>
                  </a:extLst>
                </a:gridCol>
                <a:gridCol w="2893874">
                  <a:extLst>
                    <a:ext uri="{9D8B030D-6E8A-4147-A177-3AD203B41FA5}">
                      <a16:colId xmlns:a16="http://schemas.microsoft.com/office/drawing/2014/main" val="969298299"/>
                    </a:ext>
                  </a:extLst>
                </a:gridCol>
                <a:gridCol w="1057147">
                  <a:extLst>
                    <a:ext uri="{9D8B030D-6E8A-4147-A177-3AD203B41FA5}">
                      <a16:colId xmlns:a16="http://schemas.microsoft.com/office/drawing/2014/main" val="3505398270"/>
                    </a:ext>
                  </a:extLst>
                </a:gridCol>
              </a:tblGrid>
              <a:tr h="381304">
                <a:tc>
                  <a:txBody>
                    <a:bodyPr/>
                    <a:lstStyle/>
                    <a:p>
                      <a:pPr algn="l">
                        <a:lnSpc>
                          <a:spcPct val="107000"/>
                        </a:lnSpc>
                        <a:spcAft>
                          <a:spcPts val="800"/>
                        </a:spcAft>
                      </a:pPr>
                      <a:r>
                        <a:rPr lang="en-GB" sz="1200" dirty="0">
                          <a:effectLst/>
                        </a:rPr>
                        <a:t>Common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Scientific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Adaptation and reason for adaptation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dirty="0">
                          <a:effectLst/>
                        </a:rPr>
                        <a:t>Behavioural / Morphological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3376424517"/>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041276015"/>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53816992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2393930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679458075"/>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506448514"/>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80274784"/>
                  </a:ext>
                </a:extLst>
              </a:tr>
            </a:tbl>
          </a:graphicData>
        </a:graphic>
      </p:graphicFrame>
      <p:sp>
        <p:nvSpPr>
          <p:cNvPr id="9" name="Rounded Rectangle 3">
            <a:extLst>
              <a:ext uri="{FF2B5EF4-FFF2-40B4-BE49-F238E27FC236}">
                <a16:creationId xmlns:a16="http://schemas.microsoft.com/office/drawing/2014/main" id="{FCC8FC75-B7E0-42EC-9947-095948200C34}"/>
              </a:ext>
            </a:extLst>
          </p:cNvPr>
          <p:cNvSpPr/>
          <p:nvPr/>
        </p:nvSpPr>
        <p:spPr>
          <a:xfrm>
            <a:off x="526222" y="5221505"/>
            <a:ext cx="5861700" cy="1080416"/>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We have focused on animals and plants living in rock pools. Can you think of examples from different habitats</a:t>
            </a:r>
            <a:r>
              <a:rPr lang="en-GB" sz="13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Give an example of a behavioural and morphological adaptation below. Use an internet search to find their scientific names:</a:t>
            </a:r>
          </a:p>
          <a:p>
            <a:pPr algn="ct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3" name="Table 2">
            <a:extLst>
              <a:ext uri="{FF2B5EF4-FFF2-40B4-BE49-F238E27FC236}">
                <a16:creationId xmlns:a16="http://schemas.microsoft.com/office/drawing/2014/main" id="{279DFA08-2C40-4D6D-801D-23704855EA7D}"/>
              </a:ext>
            </a:extLst>
          </p:cNvPr>
          <p:cNvGraphicFramePr>
            <a:graphicFrameLocks noGrp="1"/>
          </p:cNvGraphicFramePr>
          <p:nvPr>
            <p:extLst>
              <p:ext uri="{D42A27DB-BD31-4B8C-83A1-F6EECF244321}">
                <p14:modId xmlns:p14="http://schemas.microsoft.com/office/powerpoint/2010/main" val="2822828282"/>
              </p:ext>
            </p:extLst>
          </p:nvPr>
        </p:nvGraphicFramePr>
        <p:xfrm>
          <a:off x="546446" y="6405303"/>
          <a:ext cx="5848819" cy="1903414"/>
        </p:xfrm>
        <a:graphic>
          <a:graphicData uri="http://schemas.openxmlformats.org/drawingml/2006/table">
            <a:tbl>
              <a:tblPr firstRow="1" firstCol="1" bandRow="1">
                <a:tableStyleId>{5940675A-B579-460E-94D1-54222C63F5DA}</a:tableStyleId>
              </a:tblPr>
              <a:tblGrid>
                <a:gridCol w="883796">
                  <a:extLst>
                    <a:ext uri="{9D8B030D-6E8A-4147-A177-3AD203B41FA5}">
                      <a16:colId xmlns:a16="http://schemas.microsoft.com/office/drawing/2014/main" val="1838717784"/>
                    </a:ext>
                  </a:extLst>
                </a:gridCol>
                <a:gridCol w="975116">
                  <a:extLst>
                    <a:ext uri="{9D8B030D-6E8A-4147-A177-3AD203B41FA5}">
                      <a16:colId xmlns:a16="http://schemas.microsoft.com/office/drawing/2014/main" val="3102250075"/>
                    </a:ext>
                  </a:extLst>
                </a:gridCol>
                <a:gridCol w="2920404">
                  <a:extLst>
                    <a:ext uri="{9D8B030D-6E8A-4147-A177-3AD203B41FA5}">
                      <a16:colId xmlns:a16="http://schemas.microsoft.com/office/drawing/2014/main" val="4137296800"/>
                    </a:ext>
                  </a:extLst>
                </a:gridCol>
                <a:gridCol w="1069503">
                  <a:extLst>
                    <a:ext uri="{9D8B030D-6E8A-4147-A177-3AD203B41FA5}">
                      <a16:colId xmlns:a16="http://schemas.microsoft.com/office/drawing/2014/main" val="4112452865"/>
                    </a:ext>
                  </a:extLst>
                </a:gridCol>
              </a:tblGrid>
              <a:tr h="373373">
                <a:tc>
                  <a:txBody>
                    <a:bodyPr/>
                    <a:lstStyle/>
                    <a:p>
                      <a:pPr algn="l">
                        <a:lnSpc>
                          <a:spcPct val="107000"/>
                        </a:lnSpc>
                        <a:spcAft>
                          <a:spcPts val="800"/>
                        </a:spcAft>
                      </a:pPr>
                      <a:r>
                        <a:rPr lang="en-GB" sz="1200">
                          <a:effectLst/>
                        </a:rPr>
                        <a:t>Common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Scientific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Adaptation and reason for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Behavioural / Morphological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447860263"/>
                  </a:ext>
                </a:extLst>
              </a:tr>
              <a:tr h="756000">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5386143"/>
                  </a:ext>
                </a:extLst>
              </a:tr>
              <a:tr h="75600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389047918"/>
                  </a:ext>
                </a:extLst>
              </a:tr>
            </a:tbl>
          </a:graphicData>
        </a:graphic>
      </p:graphicFrame>
      <p:sp>
        <p:nvSpPr>
          <p:cNvPr id="10" name="Rounded Rectangle 3">
            <a:extLst>
              <a:ext uri="{FF2B5EF4-FFF2-40B4-BE49-F238E27FC236}">
                <a16:creationId xmlns:a16="http://schemas.microsoft.com/office/drawing/2014/main" id="{D1CB8856-7571-4903-A4A3-94EE87BF3EC0}"/>
              </a:ext>
            </a:extLst>
          </p:cNvPr>
          <p:cNvSpPr/>
          <p:nvPr/>
        </p:nvSpPr>
        <p:spPr>
          <a:xfrm>
            <a:off x="526222" y="717392"/>
            <a:ext cx="5869043" cy="504000"/>
          </a:xfrm>
          <a:prstGeom prst="roundRect">
            <a:avLst>
              <a:gd name="adj" fmla="val 12784"/>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From what you have found out in the fieldtrip, complete the table below with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386079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TotalTime>
  <Words>349</Words>
  <Application>Microsoft Office PowerPoint</Application>
  <PresentationFormat>A4 Paper (210x297 mm)</PresentationFormat>
  <Paragraphs>73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Tompsett [sct13] (Staff)</dc:creator>
  <cp:lastModifiedBy>Scott Tompsett [sct13] (Staff)</cp:lastModifiedBy>
  <cp:revision>5</cp:revision>
  <dcterms:created xsi:type="dcterms:W3CDTF">2021-08-17T08:00:26Z</dcterms:created>
  <dcterms:modified xsi:type="dcterms:W3CDTF">2021-12-10T15:15:35Z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245AE811-849B-4222-9FA2-1415645E9E98</vt:lpwstr>
  </property>
  <property fmtid="{D5CDD505-2E9C-101B-9397-08002B2CF9AE}" pid="3" name="ArticulatePath">
    <vt:lpwstr>Presentation2</vt:lpwstr>
  </property>
</Properties>
</file>