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5" d="100"/>
          <a:sy n="75" d="100"/>
        </p:scale>
        <p:origin x="3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23824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41708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8185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69558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49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51369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A6BA6-8E70-4628-9CDD-091E0E56E33D}" type="datetimeFigureOut">
              <a:rPr lang="en-GB" smtClean="0"/>
              <a:t>10/12/2021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5571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A6BA6-8E70-4628-9CDD-091E0E56E33D}" type="datetimeFigureOut">
              <a:rPr lang="en-GB" smtClean="0"/>
              <a:t>10/12/2021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4079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6BA6-8E70-4628-9CDD-091E0E56E33D}" type="datetimeFigureOut">
              <a:rPr lang="en-GB" smtClean="0"/>
              <a:t>10/12/2021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7150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40935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2760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DFA6BA6-8E70-4628-9CDD-091E0E56E33D}" type="datetimeFigureOut">
              <a:rPr lang="en-GB" smtClean="0"/>
              <a:t>10/12/2021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015987-3B96-4511-A436-EC906ED71A5D}" type="slidenum">
              <a:rPr lang="en-GB" smtClean="0"/>
              <a:t>‹#›</a:t>
            </a:fld>
            <a:endParaRPr lang="en-GB"/>
          </a:p>
        </p:txBody>
      </p:sp>
    </p:spTree>
    <p:extLst>
      <p:ext uri="{BB962C8B-B14F-4D97-AF65-F5344CB8AC3E}">
        <p14:creationId xmlns:p14="http://schemas.microsoft.com/office/powerpoint/2010/main" val="1265675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sp>
        <p:nvSpPr>
          <p:cNvPr id="6" name="Rounded Rectangle 1">
            <a:extLst>
              <a:ext uri="{FF2B5EF4-FFF2-40B4-BE49-F238E27FC236}">
                <a16:creationId xmlns:a16="http://schemas.microsoft.com/office/drawing/2014/main" id="{852D2C19-4896-4BD9-AF13-B0BA38CA40F7}"/>
              </a:ext>
            </a:extLst>
          </p:cNvPr>
          <p:cNvSpPr/>
          <p:nvPr/>
        </p:nvSpPr>
        <p:spPr>
          <a:xfrm>
            <a:off x="289774" y="829474"/>
            <a:ext cx="6194737" cy="847725"/>
          </a:xfrm>
          <a:prstGeom prst="roundRect">
            <a:avLst>
              <a:gd name="adj" fmla="val 880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300" b="1" dirty="0">
                <a:solidFill>
                  <a:srgbClr val="000000"/>
                </a:solidFill>
                <a:effectLst/>
                <a:ea typeface="Calibri" panose="020F0502020204030204" pitchFamily="34" charset="0"/>
                <a:cs typeface="Calibri" panose="020F0502020204030204" pitchFamily="34" charset="0"/>
              </a:rPr>
              <a:t>1. Identifying organisms using a key:</a:t>
            </a:r>
            <a:endParaRPr lang="en-GB" sz="13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Print out the key and cut out the different organisms. Use the descriptions of each, and your knowledge from the field trip to glue them in the correct position on the key.</a:t>
            </a:r>
            <a:endParaRPr lang="en-GB"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7" name="Rounded Rectangle 2">
            <a:extLst>
              <a:ext uri="{FF2B5EF4-FFF2-40B4-BE49-F238E27FC236}">
                <a16:creationId xmlns:a16="http://schemas.microsoft.com/office/drawing/2014/main" id="{3CAE4F81-E27A-4A8F-8F34-4074F566D609}"/>
              </a:ext>
            </a:extLst>
          </p:cNvPr>
          <p:cNvSpPr/>
          <p:nvPr/>
        </p:nvSpPr>
        <p:spPr>
          <a:xfrm>
            <a:off x="289772" y="1844430"/>
            <a:ext cx="6194737" cy="3680607"/>
          </a:xfrm>
          <a:prstGeom prst="roundRect">
            <a:avLst>
              <a:gd name="adj" fmla="val 258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ea typeface="Calibri" panose="020F0502020204030204" pitchFamily="34" charset="0"/>
                <a:cs typeface="Calibri" panose="020F0502020204030204" pitchFamily="34" charset="0"/>
              </a:rPr>
              <a:t>2. Scientific names: </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Circle the correct format for the scientific name of the shore crab below:</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err="1">
                <a:solidFill>
                  <a:srgbClr val="000000"/>
                </a:solidFill>
                <a:effectLst/>
                <a:ea typeface="Calibri" panose="020F0502020204030204" pitchFamily="34" charset="0"/>
                <a:cs typeface="Calibri" panose="020F0502020204030204" pitchFamily="34" charset="0"/>
              </a:rPr>
              <a:t>Carcinus</a:t>
            </a:r>
            <a:r>
              <a:rPr lang="en-GB" sz="1200" dirty="0">
                <a:solidFill>
                  <a:srgbClr val="000000"/>
                </a:solidFill>
                <a:effectLst/>
                <a:ea typeface="Calibri" panose="020F0502020204030204" pitchFamily="34" charset="0"/>
                <a:cs typeface="Calibri" panose="020F0502020204030204" pitchFamily="34" charset="0"/>
              </a:rPr>
              <a:t> </a:t>
            </a:r>
            <a:r>
              <a:rPr lang="en-GB" sz="1200"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ea typeface="Calibri" panose="020F0502020204030204" pitchFamily="34" charset="0"/>
                <a:cs typeface="Calibri" panose="020F0502020204030204" pitchFamily="34" charset="0"/>
              </a:rPr>
              <a:t>Carcinus</a:t>
            </a:r>
            <a:r>
              <a:rPr lang="en-GB" sz="1200" i="1" dirty="0">
                <a:solidFill>
                  <a:srgbClr val="000000"/>
                </a:solidFill>
                <a:effectLst/>
                <a:ea typeface="Calibri" panose="020F0502020204030204" pitchFamily="34" charset="0"/>
                <a:cs typeface="Calibri" panose="020F0502020204030204" pitchFamily="34" charset="0"/>
              </a:rPr>
              <a:t> </a:t>
            </a:r>
            <a:r>
              <a:rPr lang="en-GB" sz="1200" i="1"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ea typeface="Calibri" panose="020F0502020204030204" pitchFamily="34" charset="0"/>
                <a:cs typeface="Calibri" panose="020F0502020204030204" pitchFamily="34" charset="0"/>
              </a:rPr>
              <a:t>carcinus</a:t>
            </a:r>
            <a:r>
              <a:rPr lang="en-GB" sz="1200" i="1" dirty="0">
                <a:solidFill>
                  <a:srgbClr val="000000"/>
                </a:solidFill>
                <a:effectLst/>
                <a:ea typeface="Calibri" panose="020F0502020204030204" pitchFamily="34" charset="0"/>
                <a:cs typeface="Calibri" panose="020F0502020204030204" pitchFamily="34" charset="0"/>
              </a:rPr>
              <a:t> </a:t>
            </a:r>
            <a:r>
              <a:rPr lang="en-GB" sz="1200" i="1"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ea typeface="Calibri" panose="020F0502020204030204" pitchFamily="34" charset="0"/>
                <a:cs typeface="Calibri" panose="020F0502020204030204" pitchFamily="34" charset="0"/>
              </a:rPr>
              <a:t>Carcinus</a:t>
            </a:r>
            <a:r>
              <a:rPr lang="en-GB" sz="1200" i="1" dirty="0">
                <a:solidFill>
                  <a:srgbClr val="000000"/>
                </a:solidFill>
                <a:effectLst/>
                <a:ea typeface="Calibri" panose="020F0502020204030204" pitchFamily="34" charset="0"/>
                <a:cs typeface="Calibri" panose="020F0502020204030204" pitchFamily="34" charset="0"/>
              </a:rPr>
              <a:t> </a:t>
            </a:r>
            <a:r>
              <a:rPr lang="en-GB" sz="1200" i="1" dirty="0" err="1">
                <a:solidFill>
                  <a:srgbClr val="000000"/>
                </a:solidFill>
                <a:effectLst/>
                <a:ea typeface="Calibri" panose="020F0502020204030204" pitchFamily="34" charset="0"/>
                <a:cs typeface="Calibri" panose="020F0502020204030204" pitchFamily="34" charset="0"/>
              </a:rPr>
              <a:t>maenas</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err="1">
                <a:solidFill>
                  <a:srgbClr val="000000"/>
                </a:solidFill>
                <a:effectLst/>
                <a:ea typeface="Calibri" panose="020F0502020204030204" pitchFamily="34" charset="0"/>
                <a:cs typeface="Calibri" panose="020F0502020204030204" pitchFamily="34" charset="0"/>
              </a:rPr>
              <a:t>carcinus</a:t>
            </a:r>
            <a:r>
              <a:rPr lang="en-GB" sz="1200" dirty="0">
                <a:solidFill>
                  <a:srgbClr val="000000"/>
                </a:solidFill>
                <a:effectLst/>
                <a:ea typeface="Calibri" panose="020F0502020204030204" pitchFamily="34" charset="0"/>
                <a:cs typeface="Calibri" panose="020F0502020204030204" pitchFamily="34" charset="0"/>
              </a:rPr>
              <a:t> </a:t>
            </a:r>
            <a:r>
              <a:rPr lang="en-GB" sz="1200"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In which order are the two parts of the scientific name always found?</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ea typeface="Calibri" panose="020F0502020204030204" pitchFamily="34" charset="0"/>
                <a:cs typeface="Calibri" panose="020F0502020204030204" pitchFamily="34" charset="0"/>
              </a:rPr>
              <a:t>Family followed by species</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ea typeface="Calibri" panose="020F0502020204030204" pitchFamily="34" charset="0"/>
                <a:cs typeface="Calibri" panose="020F0502020204030204" pitchFamily="34" charset="0"/>
              </a:rPr>
              <a:t>Species followed by genus</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solidFill>
                  <a:srgbClr val="000000"/>
                </a:solidFill>
                <a:effectLst/>
                <a:ea typeface="Calibri" panose="020F0502020204030204" pitchFamily="34" charset="0"/>
                <a:cs typeface="Calibri" panose="020F0502020204030204" pitchFamily="34" charset="0"/>
              </a:rPr>
              <a:t>Genus followed by species</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Why do scientists use scientific names when describing different species?</a:t>
            </a:r>
            <a:endParaRPr lang="en-GB"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300" dirty="0">
                <a:solidFill>
                  <a:srgbClr val="000000"/>
                </a:solidFill>
                <a:effectLst/>
                <a:ea typeface="Calibri" panose="020F0502020204030204" pitchFamily="34" charset="0"/>
                <a:cs typeface="Times New Roman" panose="02020603050405020304" pitchFamily="18" charset="0"/>
              </a:rPr>
              <a:t> </a:t>
            </a:r>
            <a:endParaRPr lang="en-GB" sz="1300" dirty="0">
              <a:effectLst/>
              <a:ea typeface="Calibri" panose="020F0502020204030204" pitchFamily="34" charset="0"/>
              <a:cs typeface="Times New Roman" panose="02020603050405020304" pitchFamily="18" charset="0"/>
            </a:endParaRPr>
          </a:p>
        </p:txBody>
      </p:sp>
      <p:sp>
        <p:nvSpPr>
          <p:cNvPr id="8" name="Rounded Rectangle 3">
            <a:extLst>
              <a:ext uri="{FF2B5EF4-FFF2-40B4-BE49-F238E27FC236}">
                <a16:creationId xmlns:a16="http://schemas.microsoft.com/office/drawing/2014/main" id="{ECC7E863-0F46-4AF5-B499-DBE367CC3D1B}"/>
              </a:ext>
            </a:extLst>
          </p:cNvPr>
          <p:cNvSpPr/>
          <p:nvPr/>
        </p:nvSpPr>
        <p:spPr>
          <a:xfrm>
            <a:off x="289771" y="5692268"/>
            <a:ext cx="6194737" cy="2714625"/>
          </a:xfrm>
          <a:prstGeom prst="roundRect">
            <a:avLst>
              <a:gd name="adj" fmla="val 353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ea typeface="Calibri" panose="020F0502020204030204" pitchFamily="34" charset="0"/>
                <a:cs typeface="Calibri" panose="020F0502020204030204" pitchFamily="34" charset="0"/>
              </a:rPr>
              <a:t>Adaptations:</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During the </a:t>
            </a:r>
            <a:r>
              <a:rPr lang="en-GB" sz="1200" dirty="0" smtClean="0">
                <a:solidFill>
                  <a:srgbClr val="000000"/>
                </a:solidFill>
                <a:effectLst/>
                <a:ea typeface="Calibri" panose="020F0502020204030204" pitchFamily="34" charset="0"/>
                <a:cs typeface="Calibri" panose="020F0502020204030204" pitchFamily="34" charset="0"/>
              </a:rPr>
              <a:t>field trip </a:t>
            </a:r>
            <a:r>
              <a:rPr lang="en-GB" sz="1200" dirty="0">
                <a:solidFill>
                  <a:srgbClr val="000000"/>
                </a:solidFill>
                <a:effectLst/>
                <a:ea typeface="Calibri" panose="020F0502020204030204" pitchFamily="34" charset="0"/>
                <a:cs typeface="Calibri" panose="020F0502020204030204" pitchFamily="34" charset="0"/>
              </a:rPr>
              <a:t>you will have seen animals and plants that have evolved special adaptations to survive in the different conditions of their habitat. These adaptations fall into two categories:</a:t>
            </a:r>
            <a:endParaRPr lang="en-GB" sz="1200" dirty="0">
              <a:effectLst/>
              <a:ea typeface="Calibri" panose="020F0502020204030204" pitchFamily="34" charset="0"/>
              <a:cs typeface="Times New Roman" panose="02020603050405020304" pitchFamily="18" charset="0"/>
            </a:endParaRPr>
          </a:p>
          <a:p>
            <a:pPr marL="457200">
              <a:lnSpc>
                <a:spcPct val="107000"/>
              </a:lnSpc>
              <a:spcAft>
                <a:spcPts val="800"/>
              </a:spcAft>
            </a:pPr>
            <a:r>
              <a:rPr lang="en-GB" sz="1200" b="1" i="1" dirty="0">
                <a:solidFill>
                  <a:srgbClr val="000000"/>
                </a:solidFill>
                <a:effectLst/>
                <a:ea typeface="Calibri" panose="020F0502020204030204" pitchFamily="34" charset="0"/>
                <a:cs typeface="Calibri" panose="020F0502020204030204" pitchFamily="34" charset="0"/>
              </a:rPr>
              <a:t>Behavioural adaptations – </a:t>
            </a:r>
            <a:r>
              <a:rPr lang="en-GB" sz="1200" dirty="0">
                <a:solidFill>
                  <a:srgbClr val="000000"/>
                </a:solidFill>
                <a:effectLst/>
                <a:ea typeface="Calibri" panose="020F0502020204030204" pitchFamily="34" charset="0"/>
                <a:cs typeface="Calibri" panose="020F0502020204030204" pitchFamily="34" charset="0"/>
              </a:rPr>
              <a:t>Where an organism has developed a behaviour that helps it survive e.g. sticking onto rocks when the tide goes out.</a:t>
            </a:r>
            <a:endParaRPr lang="en-GB" sz="1200" dirty="0">
              <a:effectLst/>
              <a:ea typeface="Calibri" panose="020F0502020204030204" pitchFamily="34" charset="0"/>
              <a:cs typeface="Times New Roman" panose="02020603050405020304" pitchFamily="18" charset="0"/>
            </a:endParaRPr>
          </a:p>
          <a:p>
            <a:pPr marL="457200">
              <a:lnSpc>
                <a:spcPct val="107000"/>
              </a:lnSpc>
              <a:spcAft>
                <a:spcPts val="800"/>
              </a:spcAft>
            </a:pPr>
            <a:r>
              <a:rPr lang="en-GB" sz="1200" b="1" i="1" dirty="0">
                <a:solidFill>
                  <a:srgbClr val="000000"/>
                </a:solidFill>
                <a:effectLst/>
                <a:ea typeface="Calibri" panose="020F0502020204030204" pitchFamily="34" charset="0"/>
                <a:cs typeface="Calibri" panose="020F0502020204030204" pitchFamily="34" charset="0"/>
              </a:rPr>
              <a:t>Morphological adaptations – </a:t>
            </a:r>
            <a:r>
              <a:rPr lang="en-GB" sz="1200" dirty="0">
                <a:solidFill>
                  <a:srgbClr val="000000"/>
                </a:solidFill>
                <a:effectLst/>
                <a:ea typeface="Calibri" panose="020F0502020204030204" pitchFamily="34" charset="0"/>
                <a:cs typeface="Calibri" panose="020F0502020204030204" pitchFamily="34" charset="0"/>
              </a:rPr>
              <a:t>Where an organism has evolved a physical feature e.g. claws for capturing prey. </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From what you have found out complete the table overleaf with three examples of a </a:t>
            </a:r>
            <a:r>
              <a:rPr lang="en-GB" sz="1200" i="1" dirty="0">
                <a:solidFill>
                  <a:srgbClr val="000000"/>
                </a:solidFill>
                <a:effectLst/>
                <a:ea typeface="Calibri" panose="020F0502020204030204" pitchFamily="34" charset="0"/>
                <a:cs typeface="Calibri" panose="020F0502020204030204" pitchFamily="34" charset="0"/>
              </a:rPr>
              <a:t>behavioural</a:t>
            </a:r>
            <a:r>
              <a:rPr lang="en-GB" sz="1200" dirty="0">
                <a:solidFill>
                  <a:srgbClr val="000000"/>
                </a:solidFill>
                <a:effectLst/>
                <a:ea typeface="Calibri" panose="020F0502020204030204" pitchFamily="34" charset="0"/>
                <a:cs typeface="Calibri" panose="020F0502020204030204" pitchFamily="34" charset="0"/>
              </a:rPr>
              <a:t> and three examples of a </a:t>
            </a:r>
            <a:r>
              <a:rPr lang="en-GB" sz="1200" i="1" dirty="0">
                <a:solidFill>
                  <a:srgbClr val="000000"/>
                </a:solidFill>
                <a:effectLst/>
                <a:ea typeface="Calibri" panose="020F0502020204030204" pitchFamily="34" charset="0"/>
                <a:cs typeface="Calibri" panose="020F0502020204030204" pitchFamily="34" charset="0"/>
              </a:rPr>
              <a:t>morphological</a:t>
            </a:r>
            <a:r>
              <a:rPr lang="en-GB" sz="1200" dirty="0">
                <a:solidFill>
                  <a:srgbClr val="000000"/>
                </a:solidFill>
                <a:effectLst/>
                <a:ea typeface="Calibri" panose="020F0502020204030204" pitchFamily="34" charset="0"/>
                <a:cs typeface="Calibri" panose="020F0502020204030204" pitchFamily="34" charset="0"/>
              </a:rPr>
              <a:t> adaptation.</a:t>
            </a:r>
            <a:endParaRPr lang="en-GB"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3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360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475087" y="244699"/>
            <a:ext cx="6194738" cy="584775"/>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graphicFrame>
        <p:nvGraphicFramePr>
          <p:cNvPr id="2" name="Table 1">
            <a:extLst>
              <a:ext uri="{FF2B5EF4-FFF2-40B4-BE49-F238E27FC236}">
                <a16:creationId xmlns:a16="http://schemas.microsoft.com/office/drawing/2014/main" id="{B4656440-5CF8-46DF-9B28-CD76C36AEF94}"/>
              </a:ext>
            </a:extLst>
          </p:cNvPr>
          <p:cNvGraphicFramePr>
            <a:graphicFrameLocks noGrp="1"/>
          </p:cNvGraphicFramePr>
          <p:nvPr>
            <p:extLst>
              <p:ext uri="{D42A27DB-BD31-4B8C-83A1-F6EECF244321}">
                <p14:modId xmlns:p14="http://schemas.microsoft.com/office/powerpoint/2010/main" val="1028655324"/>
              </p:ext>
            </p:extLst>
          </p:nvPr>
        </p:nvGraphicFramePr>
        <p:xfrm>
          <a:off x="539101" y="713563"/>
          <a:ext cx="5848820" cy="3617446"/>
        </p:xfrm>
        <a:graphic>
          <a:graphicData uri="http://schemas.openxmlformats.org/drawingml/2006/table">
            <a:tbl>
              <a:tblPr firstRow="1" firstCol="1" bandRow="1">
                <a:tableStyleId>{5940675A-B579-460E-94D1-54222C63F5DA}</a:tableStyleId>
              </a:tblPr>
              <a:tblGrid>
                <a:gridCol w="902285">
                  <a:extLst>
                    <a:ext uri="{9D8B030D-6E8A-4147-A177-3AD203B41FA5}">
                      <a16:colId xmlns:a16="http://schemas.microsoft.com/office/drawing/2014/main" val="2027451183"/>
                    </a:ext>
                  </a:extLst>
                </a:gridCol>
                <a:gridCol w="995514">
                  <a:extLst>
                    <a:ext uri="{9D8B030D-6E8A-4147-A177-3AD203B41FA5}">
                      <a16:colId xmlns:a16="http://schemas.microsoft.com/office/drawing/2014/main" val="2364642046"/>
                    </a:ext>
                  </a:extLst>
                </a:gridCol>
                <a:gridCol w="2888862">
                  <a:extLst>
                    <a:ext uri="{9D8B030D-6E8A-4147-A177-3AD203B41FA5}">
                      <a16:colId xmlns:a16="http://schemas.microsoft.com/office/drawing/2014/main" val="969298299"/>
                    </a:ext>
                  </a:extLst>
                </a:gridCol>
                <a:gridCol w="1062159">
                  <a:extLst>
                    <a:ext uri="{9D8B030D-6E8A-4147-A177-3AD203B41FA5}">
                      <a16:colId xmlns:a16="http://schemas.microsoft.com/office/drawing/2014/main" val="3505398270"/>
                    </a:ext>
                  </a:extLst>
                </a:gridCol>
              </a:tblGrid>
              <a:tr h="381304">
                <a:tc>
                  <a:txBody>
                    <a:bodyPr/>
                    <a:lstStyle/>
                    <a:p>
                      <a:pPr algn="l">
                        <a:lnSpc>
                          <a:spcPct val="107000"/>
                        </a:lnSpc>
                        <a:spcAft>
                          <a:spcPts val="800"/>
                        </a:spcAft>
                      </a:pPr>
                      <a:r>
                        <a:rPr lang="en-GB" sz="1200" dirty="0">
                          <a:effectLst/>
                        </a:rPr>
                        <a:t>Common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Scientific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Adaptation and reason for adaptation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dirty="0">
                          <a:effectLst/>
                        </a:rPr>
                        <a:t>Behavioural / Morphological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3376424517"/>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041276015"/>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53816992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2393930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679458075"/>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506448514"/>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80274784"/>
                  </a:ext>
                </a:extLst>
              </a:tr>
            </a:tbl>
          </a:graphicData>
        </a:graphic>
      </p:graphicFrame>
      <p:sp>
        <p:nvSpPr>
          <p:cNvPr id="9" name="Rounded Rectangle 3">
            <a:extLst>
              <a:ext uri="{FF2B5EF4-FFF2-40B4-BE49-F238E27FC236}">
                <a16:creationId xmlns:a16="http://schemas.microsoft.com/office/drawing/2014/main" id="{FCC8FC75-B7E0-42EC-9947-095948200C34}"/>
              </a:ext>
            </a:extLst>
          </p:cNvPr>
          <p:cNvSpPr/>
          <p:nvPr/>
        </p:nvSpPr>
        <p:spPr>
          <a:xfrm>
            <a:off x="513342" y="4586288"/>
            <a:ext cx="5874579" cy="1080416"/>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We have focused on animals and plants living in rock pools. Can you think of examples from different habitats</a:t>
            </a:r>
            <a:r>
              <a:rPr lang="en-GB" sz="13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Give an example of a behavioural and morphological adaptation below. Use an internet search to find their scientific names:</a:t>
            </a:r>
          </a:p>
          <a:p>
            <a:pPr algn="ct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3" name="Table 2">
            <a:extLst>
              <a:ext uri="{FF2B5EF4-FFF2-40B4-BE49-F238E27FC236}">
                <a16:creationId xmlns:a16="http://schemas.microsoft.com/office/drawing/2014/main" id="{279DFA08-2C40-4D6D-801D-23704855EA7D}"/>
              </a:ext>
            </a:extLst>
          </p:cNvPr>
          <p:cNvGraphicFramePr>
            <a:graphicFrameLocks noGrp="1"/>
          </p:cNvGraphicFramePr>
          <p:nvPr>
            <p:extLst>
              <p:ext uri="{D42A27DB-BD31-4B8C-83A1-F6EECF244321}">
                <p14:modId xmlns:p14="http://schemas.microsoft.com/office/powerpoint/2010/main" val="2714474100"/>
              </p:ext>
            </p:extLst>
          </p:nvPr>
        </p:nvGraphicFramePr>
        <p:xfrm>
          <a:off x="539101" y="5843532"/>
          <a:ext cx="5848819" cy="2335414"/>
        </p:xfrm>
        <a:graphic>
          <a:graphicData uri="http://schemas.openxmlformats.org/drawingml/2006/table">
            <a:tbl>
              <a:tblPr firstRow="1" firstCol="1" bandRow="1">
                <a:tableStyleId>{5940675A-B579-460E-94D1-54222C63F5DA}</a:tableStyleId>
              </a:tblPr>
              <a:tblGrid>
                <a:gridCol w="883796">
                  <a:extLst>
                    <a:ext uri="{9D8B030D-6E8A-4147-A177-3AD203B41FA5}">
                      <a16:colId xmlns:a16="http://schemas.microsoft.com/office/drawing/2014/main" val="1838717784"/>
                    </a:ext>
                  </a:extLst>
                </a:gridCol>
                <a:gridCol w="975116">
                  <a:extLst>
                    <a:ext uri="{9D8B030D-6E8A-4147-A177-3AD203B41FA5}">
                      <a16:colId xmlns:a16="http://schemas.microsoft.com/office/drawing/2014/main" val="3102250075"/>
                    </a:ext>
                  </a:extLst>
                </a:gridCol>
                <a:gridCol w="2915392">
                  <a:extLst>
                    <a:ext uri="{9D8B030D-6E8A-4147-A177-3AD203B41FA5}">
                      <a16:colId xmlns:a16="http://schemas.microsoft.com/office/drawing/2014/main" val="4137296800"/>
                    </a:ext>
                  </a:extLst>
                </a:gridCol>
                <a:gridCol w="1074515">
                  <a:extLst>
                    <a:ext uri="{9D8B030D-6E8A-4147-A177-3AD203B41FA5}">
                      <a16:colId xmlns:a16="http://schemas.microsoft.com/office/drawing/2014/main" val="4112452865"/>
                    </a:ext>
                  </a:extLst>
                </a:gridCol>
              </a:tblGrid>
              <a:tr h="373373">
                <a:tc>
                  <a:txBody>
                    <a:bodyPr/>
                    <a:lstStyle/>
                    <a:p>
                      <a:pPr algn="l">
                        <a:lnSpc>
                          <a:spcPct val="107000"/>
                        </a:lnSpc>
                        <a:spcAft>
                          <a:spcPts val="800"/>
                        </a:spcAft>
                      </a:pPr>
                      <a:r>
                        <a:rPr lang="en-GB" sz="1200">
                          <a:effectLst/>
                        </a:rPr>
                        <a:t>Common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Scientific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Adaptation and reason for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Behavioural / Morphological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447860263"/>
                  </a:ext>
                </a:extLst>
              </a:tr>
              <a:tr h="972000">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5386143"/>
                  </a:ext>
                </a:extLst>
              </a:tr>
              <a:tr h="97200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389047918"/>
                  </a:ext>
                </a:extLst>
              </a:tr>
            </a:tbl>
          </a:graphicData>
        </a:graphic>
      </p:graphicFrame>
    </p:spTree>
    <p:extLst>
      <p:ext uri="{BB962C8B-B14F-4D97-AF65-F5344CB8AC3E}">
        <p14:creationId xmlns:p14="http://schemas.microsoft.com/office/powerpoint/2010/main" val="42386079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TotalTime>
  <Words>334</Words>
  <Application>Microsoft Office PowerPoint</Application>
  <PresentationFormat>A4 Paper (210x297 mm)</PresentationFormat>
  <Paragraphs>63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Tompsett [sct13] (Staff)</dc:creator>
  <cp:lastModifiedBy>Scott Tompsett [sct13] (Staff)</cp:lastModifiedBy>
  <cp:revision>3</cp:revision>
  <dcterms:created xsi:type="dcterms:W3CDTF">2021-08-17T08:00:26Z</dcterms:created>
  <dcterms:modified xsi:type="dcterms:W3CDTF">2021-12-10T14:28:54Z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245AE811-849B-4222-9FA2-1415645E9E98</vt:lpwstr>
  </property>
  <property fmtid="{D5CDD505-2E9C-101B-9397-08002B2CF9AE}" pid="3" name="ArticulatePath">
    <vt:lpwstr>Presentation2</vt:lpwstr>
  </property>
</Properties>
</file>